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3.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4.xml" ContentType="application/vnd.openxmlformats-officedocument.presentationml.notesSlide+xml"/>
  <Override PartName="/ppt/comments/modernComment_122_93BA74D4.xml" ContentType="application/vnd.ms-powerpoint.comment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5.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6.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7.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8.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9.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10.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11.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12.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13.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14.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15.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16.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17.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18.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notesSlides/notesSlide19.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20.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notesSlides/notesSlide21.xml" ContentType="application/vnd.openxmlformats-officedocument.presentationml.notesSlide+xml"/>
  <Override PartName="/ppt/comments/modernComment_10E_FA9BADD0.xml" ContentType="application/vnd.ms-powerpoint.comment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notesSlides/notesSlide22.xml" ContentType="application/vnd.openxmlformats-officedocument.presentationml.notesSlide+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notesSlides/notesSlide23.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notesSlides/notesSlide24.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notesSlides/notesSlide25.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notesSlides/notesSlide26.xml" ContentType="application/vnd.openxmlformats-officedocument.presentationml.notesSlide+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notesSlides/notesSlide2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handoutMasterIdLst>
    <p:handoutMasterId r:id="rId30"/>
  </p:handoutMasterIdLst>
  <p:sldIdLst>
    <p:sldId id="263" r:id="rId2"/>
    <p:sldId id="274" r:id="rId3"/>
    <p:sldId id="298" r:id="rId4"/>
    <p:sldId id="290" r:id="rId5"/>
    <p:sldId id="295" r:id="rId6"/>
    <p:sldId id="291" r:id="rId7"/>
    <p:sldId id="297" r:id="rId8"/>
    <p:sldId id="305" r:id="rId9"/>
    <p:sldId id="307" r:id="rId10"/>
    <p:sldId id="292" r:id="rId11"/>
    <p:sldId id="308" r:id="rId12"/>
    <p:sldId id="294" r:id="rId13"/>
    <p:sldId id="299" r:id="rId14"/>
    <p:sldId id="300" r:id="rId15"/>
    <p:sldId id="301" r:id="rId16"/>
    <p:sldId id="302" r:id="rId17"/>
    <p:sldId id="303" r:id="rId18"/>
    <p:sldId id="304" r:id="rId19"/>
    <p:sldId id="264" r:id="rId20"/>
    <p:sldId id="269" r:id="rId21"/>
    <p:sldId id="270" r:id="rId22"/>
    <p:sldId id="271" r:id="rId23"/>
    <p:sldId id="272" r:id="rId24"/>
    <p:sldId id="273" r:id="rId25"/>
    <p:sldId id="289" r:id="rId26"/>
    <p:sldId id="288" r:id="rId27"/>
    <p:sldId id="306" r:id="rId28"/>
  </p:sldIdLst>
  <p:sldSz cx="18288000" cy="10288588"/>
  <p:notesSz cx="6858000" cy="9144000"/>
  <p:custDataLst>
    <p:tags r:id="rId31"/>
  </p:custDataLst>
  <p:defaultTextStyle>
    <a:defPPr>
      <a:defRPr lang="zh-CN"/>
    </a:defPPr>
    <a:lvl1pPr marL="0" lvl="0"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5pPr>
    <a:lvl6pPr marL="2286000" lvl="5"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6pPr>
    <a:lvl7pPr marL="2743200" lvl="6"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7pPr>
    <a:lvl8pPr marL="3200400" lvl="7"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8pPr>
    <a:lvl9pPr marL="3657600" lvl="8"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9pPr>
  </p:defaultTextStyle>
  <p:extLst>
    <p:ext uri="{EFAFB233-063F-42B5-8137-9DF3F51BA10A}">
      <p15:sldGuideLst xmlns:p15="http://schemas.microsoft.com/office/powerpoint/2012/main">
        <p15:guide id="1" orient="horz" pos="3186" userDrawn="1">
          <p15:clr>
            <a:srgbClr val="A4A3A4"/>
          </p15:clr>
        </p15:guide>
        <p15:guide id="2" pos="5759"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E6B6778-4D74-072C-E136-C76C7544C982}" name="Dawei Zhang" initials="DZ" userId="Dawei Zhang"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3D6499"/>
    <a:srgbClr val="2E3C63"/>
    <a:srgbClr val="F5E871"/>
    <a:srgbClr val="5AB886"/>
    <a:srgbClr val="C5E7A4"/>
    <a:srgbClr val="4A668D"/>
    <a:srgbClr val="68AB88"/>
    <a:srgbClr val="C5E0AB"/>
    <a:srgbClr val="DCEAF6"/>
    <a:srgbClr val="FCF7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816"/>
    <p:restoredTop sz="94660"/>
  </p:normalViewPr>
  <p:slideViewPr>
    <p:cSldViewPr snapToGrid="0" showGuides="1">
      <p:cViewPr>
        <p:scale>
          <a:sx n="75" d="100"/>
          <a:sy n="75" d="100"/>
        </p:scale>
        <p:origin x="144" y="216"/>
      </p:cViewPr>
      <p:guideLst>
        <p:guide orient="horz" pos="3186"/>
        <p:guide pos="5759"/>
      </p:guideLst>
    </p:cSldViewPr>
  </p:slideViewPr>
  <p:notesTextViewPr>
    <p:cViewPr>
      <p:scale>
        <a:sx n="3" d="2"/>
        <a:sy n="3" d="2"/>
      </p:scale>
      <p:origin x="0" y="0"/>
    </p:cViewPr>
  </p:notesTextViewPr>
  <p:gridSpacing cx="72005" cy="72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s>
</file>

<file path=ppt/comments/modernComment_10E_FA9BADD0.xml><?xml version="1.0" encoding="utf-8"?>
<p188:cmLst xmlns:a="http://schemas.openxmlformats.org/drawingml/2006/main" xmlns:r="http://schemas.openxmlformats.org/officeDocument/2006/relationships" xmlns:p188="http://schemas.microsoft.com/office/powerpoint/2018/8/main">
  <p188:cm id="{C47AFB87-7818-7D47-B908-0AE7A3B995BE}" authorId="{1E6B6778-4D74-072C-E136-C76C7544C982}" created="2025-06-11T13:26:59.577">
    <pc:sldMkLst xmlns:pc="http://schemas.microsoft.com/office/powerpoint/2013/main/command">
      <pc:docMk/>
      <pc:sldMk cId="4204506576" sldId="270"/>
    </pc:sldMkLst>
    <p188:txBody>
      <a:bodyPr/>
      <a:lstStyle/>
      <a:p>
        <a:r>
          <a:rPr lang="zh-CN" altLang="en-US"/>
          <a:t>模型的作用和意义：该模型为场景理解提供了一种高效的计算方法，通过快速选择显著位置，将复杂的场景理解问题分解，后续可由更复杂的目标识别过程对这些位置进行详细分析。在 “引导搜索” 中，还可结合高级皮层区域的反馈对不同特征加权，让重要特征进入更高处理层级。</a:t>
        </a:r>
      </a:p>
    </p188:txBody>
  </p188:cm>
</p188:cmLst>
</file>

<file path=ppt/comments/modernComment_122_93BA74D4.xml><?xml version="1.0" encoding="utf-8"?>
<p188:cmLst xmlns:a="http://schemas.openxmlformats.org/drawingml/2006/main" xmlns:r="http://schemas.openxmlformats.org/officeDocument/2006/relationships" xmlns:p188="http://schemas.microsoft.com/office/powerpoint/2018/8/main">
  <p188:cm id="{3514D44F-4ACD-B34B-9CFC-808DC540072C}" authorId="{1E6B6778-4D74-072C-E136-C76C7544C982}" created="2025-06-12T16:11:48.883">
    <pc:sldMkLst xmlns:pc="http://schemas.microsoft.com/office/powerpoint/2013/main/command">
      <pc:docMk/>
      <pc:sldMk cId="2478470356" sldId="290"/>
    </pc:sldMkLst>
    <p188:txBody>
      <a:bodyPr/>
      <a:lstStyle/>
      <a:p>
        <a:r>
          <a:rPr lang="zh-CN" altLang="en-US"/>
          <a:t>GPT3
vocab_size=50,257
d_model=12888
h=96
N=96
d_k=128
BERT (Base): 词表大小 = 30,522, 嵌入维度 = 768
GPT-2: 词表大小 = 50,257, 嵌入维度 = 1536
GPT-3: 词表大小 = 50,257, 嵌入维度 = 12,288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2025/6/13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2025/6/13</a:t>
            </a:fld>
            <a:endParaRPr lang="zh-CN" altLang="en-US"/>
          </a:p>
        </p:txBody>
      </p:sp>
      <p:sp>
        <p:nvSpPr>
          <p:cNvPr id="4" name="幻灯片图像占位符 3"/>
          <p:cNvSpPr>
            <a:spLocks noGrp="1" noRot="1" noChangeAspect="1"/>
          </p:cNvSpPr>
          <p:nvPr>
            <p:ph type="sldImg" idx="2"/>
          </p:nvPr>
        </p:nvSpPr>
        <p:spPr>
          <a:xfrm>
            <a:off x="686280" y="1143000"/>
            <a:ext cx="548544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292A02-A7CB-E47F-2317-1E7D8847736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51A3E2C-3E0A-0325-CA86-952D89E24BDA}"/>
              </a:ext>
            </a:extLst>
          </p:cNvPr>
          <p:cNvSpPr>
            <a:spLocks noGrp="1" noRot="1" noChangeAspect="1"/>
          </p:cNvSpPr>
          <p:nvPr>
            <p:ph type="sldImg" idx="2"/>
          </p:nvPr>
        </p:nvSpPr>
        <p:spPr>
          <a:xfrm>
            <a:off x="685800" y="1143000"/>
            <a:ext cx="5486400" cy="3086100"/>
          </a:xfrm>
        </p:spPr>
      </p:sp>
      <p:sp>
        <p:nvSpPr>
          <p:cNvPr id="3" name="文本占位符 2">
            <a:extLst>
              <a:ext uri="{FF2B5EF4-FFF2-40B4-BE49-F238E27FC236}">
                <a16:creationId xmlns:a16="http://schemas.microsoft.com/office/drawing/2014/main" id="{690C7EEC-980B-C2AF-2026-A92F6723FC09}"/>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953571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EBBBF-E1BB-0BDD-2E94-F3E04F55C82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3BAF9C9-D54F-2307-62DB-855707DC138E}"/>
              </a:ext>
            </a:extLst>
          </p:cNvPr>
          <p:cNvSpPr>
            <a:spLocks noGrp="1" noRot="1" noChangeAspect="1"/>
          </p:cNvSpPr>
          <p:nvPr>
            <p:ph type="sldImg" idx="2"/>
          </p:nvPr>
        </p:nvSpPr>
        <p:spPr>
          <a:xfrm>
            <a:off x="685800" y="1143000"/>
            <a:ext cx="5486400" cy="3086100"/>
          </a:xfrm>
        </p:spPr>
      </p:sp>
      <p:sp>
        <p:nvSpPr>
          <p:cNvPr id="3" name="文本占位符 2">
            <a:extLst>
              <a:ext uri="{FF2B5EF4-FFF2-40B4-BE49-F238E27FC236}">
                <a16:creationId xmlns:a16="http://schemas.microsoft.com/office/drawing/2014/main" id="{D520BE1C-60FD-0FF0-6547-5B254C50B4A4}"/>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7014813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CE058-6C85-7026-76CB-932524A234B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9A2A62C-F7E9-23BB-18A1-8DA61AD33913}"/>
              </a:ext>
            </a:extLst>
          </p:cNvPr>
          <p:cNvSpPr>
            <a:spLocks noGrp="1" noRot="1" noChangeAspect="1"/>
          </p:cNvSpPr>
          <p:nvPr>
            <p:ph type="sldImg" idx="2"/>
          </p:nvPr>
        </p:nvSpPr>
        <p:spPr>
          <a:xfrm>
            <a:off x="685800" y="1143000"/>
            <a:ext cx="5486400" cy="3086100"/>
          </a:xfrm>
        </p:spPr>
      </p:sp>
      <p:sp>
        <p:nvSpPr>
          <p:cNvPr id="3" name="文本占位符 2">
            <a:extLst>
              <a:ext uri="{FF2B5EF4-FFF2-40B4-BE49-F238E27FC236}">
                <a16:creationId xmlns:a16="http://schemas.microsoft.com/office/drawing/2014/main" id="{12E10036-8549-9E58-1F73-DC82C4434C61}"/>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998634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ED0D91-0C40-189A-FA4B-FBBA9CE2A41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F5E2795-C7F8-6F6A-C44F-43DE023CBDC5}"/>
              </a:ext>
            </a:extLst>
          </p:cNvPr>
          <p:cNvSpPr>
            <a:spLocks noGrp="1" noRot="1" noChangeAspect="1"/>
          </p:cNvSpPr>
          <p:nvPr>
            <p:ph type="sldImg" idx="2"/>
          </p:nvPr>
        </p:nvSpPr>
        <p:spPr>
          <a:xfrm>
            <a:off x="685800" y="1143000"/>
            <a:ext cx="5486400" cy="3086100"/>
          </a:xfrm>
        </p:spPr>
      </p:sp>
      <p:sp>
        <p:nvSpPr>
          <p:cNvPr id="3" name="文本占位符 2">
            <a:extLst>
              <a:ext uri="{FF2B5EF4-FFF2-40B4-BE49-F238E27FC236}">
                <a16:creationId xmlns:a16="http://schemas.microsoft.com/office/drawing/2014/main" id="{33C222D2-8052-DAF7-320C-AF5DDFE73239}"/>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0246202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22F36B-0675-4FBE-E369-F67431F3FEA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2BA4B45-9A17-89AD-075C-B4CF2069CE4D}"/>
              </a:ext>
            </a:extLst>
          </p:cNvPr>
          <p:cNvSpPr>
            <a:spLocks noGrp="1" noRot="1" noChangeAspect="1"/>
          </p:cNvSpPr>
          <p:nvPr>
            <p:ph type="sldImg" idx="2"/>
          </p:nvPr>
        </p:nvSpPr>
        <p:spPr>
          <a:xfrm>
            <a:off x="685800" y="1143000"/>
            <a:ext cx="5486400" cy="3086100"/>
          </a:xfrm>
        </p:spPr>
      </p:sp>
      <p:sp>
        <p:nvSpPr>
          <p:cNvPr id="3" name="文本占位符 2">
            <a:extLst>
              <a:ext uri="{FF2B5EF4-FFF2-40B4-BE49-F238E27FC236}">
                <a16:creationId xmlns:a16="http://schemas.microsoft.com/office/drawing/2014/main" id="{E249D733-4ECE-EEEF-3960-1A48AE9D6B4B}"/>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327893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EFEDA-78C3-2F17-9DC6-745A7BADE15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B01C583-51B7-8450-8D04-7B4965E1AEF0}"/>
              </a:ext>
            </a:extLst>
          </p:cNvPr>
          <p:cNvSpPr>
            <a:spLocks noGrp="1" noRot="1" noChangeAspect="1"/>
          </p:cNvSpPr>
          <p:nvPr>
            <p:ph type="sldImg" idx="2"/>
          </p:nvPr>
        </p:nvSpPr>
        <p:spPr>
          <a:xfrm>
            <a:off x="685800" y="1143000"/>
            <a:ext cx="5486400" cy="3086100"/>
          </a:xfrm>
        </p:spPr>
      </p:sp>
      <p:sp>
        <p:nvSpPr>
          <p:cNvPr id="3" name="文本占位符 2">
            <a:extLst>
              <a:ext uri="{FF2B5EF4-FFF2-40B4-BE49-F238E27FC236}">
                <a16:creationId xmlns:a16="http://schemas.microsoft.com/office/drawing/2014/main" id="{DC2499F8-676D-0A2E-069D-05344C316F8C}"/>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767168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DE7E7-7711-72CB-8B6E-3A1E9F3ECEF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8FB61B4-5D32-5BD9-237D-57C30F54846C}"/>
              </a:ext>
            </a:extLst>
          </p:cNvPr>
          <p:cNvSpPr>
            <a:spLocks noGrp="1" noRot="1" noChangeAspect="1"/>
          </p:cNvSpPr>
          <p:nvPr>
            <p:ph type="sldImg" idx="2"/>
          </p:nvPr>
        </p:nvSpPr>
        <p:spPr>
          <a:xfrm>
            <a:off x="685800" y="1143000"/>
            <a:ext cx="5486400" cy="3086100"/>
          </a:xfrm>
        </p:spPr>
      </p:sp>
      <p:sp>
        <p:nvSpPr>
          <p:cNvPr id="3" name="文本占位符 2">
            <a:extLst>
              <a:ext uri="{FF2B5EF4-FFF2-40B4-BE49-F238E27FC236}">
                <a16:creationId xmlns:a16="http://schemas.microsoft.com/office/drawing/2014/main" id="{C14A67B2-F130-F7DE-6FA0-7705D08AEB58}"/>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2819061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5E284-60F1-D106-1CE8-7FA7079311C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ACB06AE-0EC8-6AFC-62AF-1FBC5D9C45F4}"/>
              </a:ext>
            </a:extLst>
          </p:cNvPr>
          <p:cNvSpPr>
            <a:spLocks noGrp="1" noRot="1" noChangeAspect="1"/>
          </p:cNvSpPr>
          <p:nvPr>
            <p:ph type="sldImg" idx="2"/>
          </p:nvPr>
        </p:nvSpPr>
        <p:spPr>
          <a:xfrm>
            <a:off x="685800" y="1143000"/>
            <a:ext cx="5486400" cy="3086100"/>
          </a:xfrm>
        </p:spPr>
      </p:sp>
      <p:sp>
        <p:nvSpPr>
          <p:cNvPr id="3" name="文本占位符 2">
            <a:extLst>
              <a:ext uri="{FF2B5EF4-FFF2-40B4-BE49-F238E27FC236}">
                <a16:creationId xmlns:a16="http://schemas.microsoft.com/office/drawing/2014/main" id="{EB4EB899-B386-D2FA-B337-20145F298559}"/>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7359251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F1AD0-8E90-EB07-69D7-CDEF6F3AC63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C6E59AD-26EF-CC83-442F-00AFD16949E7}"/>
              </a:ext>
            </a:extLst>
          </p:cNvPr>
          <p:cNvSpPr>
            <a:spLocks noGrp="1" noRot="1" noChangeAspect="1"/>
          </p:cNvSpPr>
          <p:nvPr>
            <p:ph type="sldImg" idx="2"/>
          </p:nvPr>
        </p:nvSpPr>
        <p:spPr>
          <a:xfrm>
            <a:off x="685800" y="1143000"/>
            <a:ext cx="5486400" cy="3086100"/>
          </a:xfrm>
        </p:spPr>
      </p:sp>
      <p:sp>
        <p:nvSpPr>
          <p:cNvPr id="3" name="文本占位符 2">
            <a:extLst>
              <a:ext uri="{FF2B5EF4-FFF2-40B4-BE49-F238E27FC236}">
                <a16:creationId xmlns:a16="http://schemas.microsoft.com/office/drawing/2014/main" id="{A5DA0740-88CB-507F-399F-33C7F91924E7}"/>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5008468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B72DDD-33CA-7873-F701-9E6D38D61B8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84239D6-C869-AF92-081D-D501F0295250}"/>
              </a:ext>
            </a:extLst>
          </p:cNvPr>
          <p:cNvSpPr>
            <a:spLocks noGrp="1" noRot="1" noChangeAspect="1"/>
          </p:cNvSpPr>
          <p:nvPr>
            <p:ph type="sldImg" idx="2"/>
          </p:nvPr>
        </p:nvSpPr>
        <p:spPr>
          <a:xfrm>
            <a:off x="685800" y="1143000"/>
            <a:ext cx="5486400" cy="3086100"/>
          </a:xfrm>
        </p:spPr>
      </p:sp>
      <p:sp>
        <p:nvSpPr>
          <p:cNvPr id="3" name="文本占位符 2">
            <a:extLst>
              <a:ext uri="{FF2B5EF4-FFF2-40B4-BE49-F238E27FC236}">
                <a16:creationId xmlns:a16="http://schemas.microsoft.com/office/drawing/2014/main" id="{21A04DC2-178E-7769-1562-A14DF5FC2E2F}"/>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304391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E3144-E864-C612-00BC-CA7D6FC32A5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1C45F48-AF41-36F4-7CDE-77B7D16D1428}"/>
              </a:ext>
            </a:extLst>
          </p:cNvPr>
          <p:cNvSpPr>
            <a:spLocks noGrp="1" noRot="1" noChangeAspect="1"/>
          </p:cNvSpPr>
          <p:nvPr>
            <p:ph type="sldImg" idx="2"/>
          </p:nvPr>
        </p:nvSpPr>
        <p:spPr>
          <a:xfrm>
            <a:off x="685800" y="1143000"/>
            <a:ext cx="5486400" cy="3086100"/>
          </a:xfrm>
        </p:spPr>
      </p:sp>
      <p:sp>
        <p:nvSpPr>
          <p:cNvPr id="3" name="文本占位符 2">
            <a:extLst>
              <a:ext uri="{FF2B5EF4-FFF2-40B4-BE49-F238E27FC236}">
                <a16:creationId xmlns:a16="http://schemas.microsoft.com/office/drawing/2014/main" id="{E8D45858-EDBE-DB20-1695-0558DB3F6AC0}"/>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8178781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BD968-4AB6-47CF-6FFF-C308F2EC7B8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754583A-A41B-D1B1-B1AB-504F97495AFD}"/>
              </a:ext>
            </a:extLst>
          </p:cNvPr>
          <p:cNvSpPr>
            <a:spLocks noGrp="1" noRot="1" noChangeAspect="1"/>
          </p:cNvSpPr>
          <p:nvPr>
            <p:ph type="sldImg" idx="2"/>
          </p:nvPr>
        </p:nvSpPr>
        <p:spPr>
          <a:xfrm>
            <a:off x="685800" y="1143000"/>
            <a:ext cx="5486400" cy="3086100"/>
          </a:xfrm>
        </p:spPr>
      </p:sp>
      <p:sp>
        <p:nvSpPr>
          <p:cNvPr id="3" name="文本占位符 2">
            <a:extLst>
              <a:ext uri="{FF2B5EF4-FFF2-40B4-BE49-F238E27FC236}">
                <a16:creationId xmlns:a16="http://schemas.microsoft.com/office/drawing/2014/main" id="{D3B3CDB3-BCF7-C00B-D19A-292A26FE7050}"/>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2162491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301F9-4B49-01B3-53BB-98BA2979FAA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C839795-4406-C95C-3AAA-453B72FB7647}"/>
              </a:ext>
            </a:extLst>
          </p:cNvPr>
          <p:cNvSpPr>
            <a:spLocks noGrp="1" noRot="1" noChangeAspect="1"/>
          </p:cNvSpPr>
          <p:nvPr>
            <p:ph type="sldImg" idx="2"/>
          </p:nvPr>
        </p:nvSpPr>
        <p:spPr>
          <a:xfrm>
            <a:off x="685800" y="1143000"/>
            <a:ext cx="5486400" cy="3086100"/>
          </a:xfrm>
        </p:spPr>
      </p:sp>
      <p:sp>
        <p:nvSpPr>
          <p:cNvPr id="3" name="文本占位符 2">
            <a:extLst>
              <a:ext uri="{FF2B5EF4-FFF2-40B4-BE49-F238E27FC236}">
                <a16:creationId xmlns:a16="http://schemas.microsoft.com/office/drawing/2014/main" id="{EF7ED0E5-9F7D-6828-1877-08D0BDD52BED}"/>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0476121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627AA-083A-8301-1533-5F7C33B2CC5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1F76DB-D795-6C65-CD5B-3142AD30A3F0}"/>
              </a:ext>
            </a:extLst>
          </p:cNvPr>
          <p:cNvSpPr>
            <a:spLocks noGrp="1" noRot="1" noChangeAspect="1"/>
          </p:cNvSpPr>
          <p:nvPr>
            <p:ph type="sldImg" idx="2"/>
          </p:nvPr>
        </p:nvSpPr>
        <p:spPr>
          <a:xfrm>
            <a:off x="685800" y="1143000"/>
            <a:ext cx="5486400" cy="3086100"/>
          </a:xfrm>
        </p:spPr>
      </p:sp>
      <p:sp>
        <p:nvSpPr>
          <p:cNvPr id="3" name="文本占位符 2">
            <a:extLst>
              <a:ext uri="{FF2B5EF4-FFF2-40B4-BE49-F238E27FC236}">
                <a16:creationId xmlns:a16="http://schemas.microsoft.com/office/drawing/2014/main" id="{C3919665-C1D6-7C68-6B99-9AB22615DCD1}"/>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9735268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CDA96F-90C1-8377-7D4B-5E1866C344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60BA49B-368F-0DD6-CDEC-68B540F57CF7}"/>
              </a:ext>
            </a:extLst>
          </p:cNvPr>
          <p:cNvSpPr>
            <a:spLocks noGrp="1" noRot="1" noChangeAspect="1"/>
          </p:cNvSpPr>
          <p:nvPr>
            <p:ph type="sldImg" idx="2"/>
          </p:nvPr>
        </p:nvSpPr>
        <p:spPr>
          <a:xfrm>
            <a:off x="685800" y="1143000"/>
            <a:ext cx="5486400" cy="3086100"/>
          </a:xfrm>
        </p:spPr>
      </p:sp>
      <p:sp>
        <p:nvSpPr>
          <p:cNvPr id="3" name="文本占位符 2">
            <a:extLst>
              <a:ext uri="{FF2B5EF4-FFF2-40B4-BE49-F238E27FC236}">
                <a16:creationId xmlns:a16="http://schemas.microsoft.com/office/drawing/2014/main" id="{04B394BB-3F9C-DABF-6F9F-304E092E27B6}"/>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1790685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1C15B-1582-7A3F-DAA3-747318FA191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14FDFE5-1409-A195-6919-41687604AC2F}"/>
              </a:ext>
            </a:extLst>
          </p:cNvPr>
          <p:cNvSpPr>
            <a:spLocks noGrp="1" noRot="1" noChangeAspect="1"/>
          </p:cNvSpPr>
          <p:nvPr>
            <p:ph type="sldImg" idx="2"/>
          </p:nvPr>
        </p:nvSpPr>
        <p:spPr>
          <a:xfrm>
            <a:off x="685800" y="1143000"/>
            <a:ext cx="5486400" cy="3086100"/>
          </a:xfrm>
        </p:spPr>
      </p:sp>
      <p:sp>
        <p:nvSpPr>
          <p:cNvPr id="3" name="文本占位符 2">
            <a:extLst>
              <a:ext uri="{FF2B5EF4-FFF2-40B4-BE49-F238E27FC236}">
                <a16:creationId xmlns:a16="http://schemas.microsoft.com/office/drawing/2014/main" id="{58D7F34E-333B-7118-4C73-3FD4A0E7ACCB}"/>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277070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C8453-E40F-418F-0B0A-EF1712AFE7B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A88B30E-261F-D2FE-C407-14AF63C8571B}"/>
              </a:ext>
            </a:extLst>
          </p:cNvPr>
          <p:cNvSpPr>
            <a:spLocks noGrp="1" noRot="1" noChangeAspect="1"/>
          </p:cNvSpPr>
          <p:nvPr>
            <p:ph type="sldImg" idx="2"/>
          </p:nvPr>
        </p:nvSpPr>
        <p:spPr>
          <a:xfrm>
            <a:off x="685800" y="1143000"/>
            <a:ext cx="5486400" cy="3086100"/>
          </a:xfrm>
        </p:spPr>
      </p:sp>
      <p:sp>
        <p:nvSpPr>
          <p:cNvPr id="3" name="文本占位符 2">
            <a:extLst>
              <a:ext uri="{FF2B5EF4-FFF2-40B4-BE49-F238E27FC236}">
                <a16:creationId xmlns:a16="http://schemas.microsoft.com/office/drawing/2014/main" id="{44C5E69F-3EFB-E15E-2F42-E0CC264B5BC1}"/>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7869386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BB4B6-ED28-3050-EC5C-DAF4D3DF5E5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0ABE603-32BF-AACE-2D24-F58CEA9567B2}"/>
              </a:ext>
            </a:extLst>
          </p:cNvPr>
          <p:cNvSpPr>
            <a:spLocks noGrp="1" noRot="1" noChangeAspect="1"/>
          </p:cNvSpPr>
          <p:nvPr>
            <p:ph type="sldImg" idx="2"/>
          </p:nvPr>
        </p:nvSpPr>
        <p:spPr>
          <a:xfrm>
            <a:off x="685800" y="1143000"/>
            <a:ext cx="5486400" cy="3086100"/>
          </a:xfrm>
        </p:spPr>
      </p:sp>
      <p:sp>
        <p:nvSpPr>
          <p:cNvPr id="3" name="文本占位符 2">
            <a:extLst>
              <a:ext uri="{FF2B5EF4-FFF2-40B4-BE49-F238E27FC236}">
                <a16:creationId xmlns:a16="http://schemas.microsoft.com/office/drawing/2014/main" id="{27DD818F-AD96-5B96-54E3-E9F8962D8CC7}"/>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812650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ADF31-C522-3590-BCD4-67488DD33C5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5E3FB1C-1122-EDAA-0BC2-A354AC5E152F}"/>
              </a:ext>
            </a:extLst>
          </p:cNvPr>
          <p:cNvSpPr>
            <a:spLocks noGrp="1" noRot="1" noChangeAspect="1"/>
          </p:cNvSpPr>
          <p:nvPr>
            <p:ph type="sldImg" idx="2"/>
          </p:nvPr>
        </p:nvSpPr>
        <p:spPr>
          <a:xfrm>
            <a:off x="685800" y="1143000"/>
            <a:ext cx="5486400" cy="3086100"/>
          </a:xfrm>
        </p:spPr>
      </p:sp>
      <p:sp>
        <p:nvSpPr>
          <p:cNvPr id="3" name="文本占位符 2">
            <a:extLst>
              <a:ext uri="{FF2B5EF4-FFF2-40B4-BE49-F238E27FC236}">
                <a16:creationId xmlns:a16="http://schemas.microsoft.com/office/drawing/2014/main" id="{E7A05FFF-AB21-AE05-A526-8405C4B51C83}"/>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230315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1CCAB-B0A3-70DE-3985-78E00FF3D04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59DA81B-DCAB-CF19-585A-034115EE0C1C}"/>
              </a:ext>
            </a:extLst>
          </p:cNvPr>
          <p:cNvSpPr>
            <a:spLocks noGrp="1" noRot="1" noChangeAspect="1"/>
          </p:cNvSpPr>
          <p:nvPr>
            <p:ph type="sldImg" idx="2"/>
          </p:nvPr>
        </p:nvSpPr>
        <p:spPr>
          <a:xfrm>
            <a:off x="685800" y="1143000"/>
            <a:ext cx="5486400" cy="3086100"/>
          </a:xfrm>
        </p:spPr>
      </p:sp>
      <p:sp>
        <p:nvSpPr>
          <p:cNvPr id="3" name="文本占位符 2">
            <a:extLst>
              <a:ext uri="{FF2B5EF4-FFF2-40B4-BE49-F238E27FC236}">
                <a16:creationId xmlns:a16="http://schemas.microsoft.com/office/drawing/2014/main" id="{2EE166AC-6683-90B7-EF3D-A6CECF62CB82}"/>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348429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0046E-A92F-25FB-3D4D-3D72CBAC072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0C82B1A-8337-C89D-2C4B-2D4D69D61855}"/>
              </a:ext>
            </a:extLst>
          </p:cNvPr>
          <p:cNvSpPr>
            <a:spLocks noGrp="1" noRot="1" noChangeAspect="1"/>
          </p:cNvSpPr>
          <p:nvPr>
            <p:ph type="sldImg" idx="2"/>
          </p:nvPr>
        </p:nvSpPr>
        <p:spPr>
          <a:xfrm>
            <a:off x="685800" y="1143000"/>
            <a:ext cx="5486400" cy="3086100"/>
          </a:xfrm>
        </p:spPr>
      </p:sp>
      <p:sp>
        <p:nvSpPr>
          <p:cNvPr id="3" name="文本占位符 2">
            <a:extLst>
              <a:ext uri="{FF2B5EF4-FFF2-40B4-BE49-F238E27FC236}">
                <a16:creationId xmlns:a16="http://schemas.microsoft.com/office/drawing/2014/main" id="{A29666E6-9731-E3DD-B3B6-82A66B06C8D4}"/>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713063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8B15E-00AA-B741-F39F-859B6C64A4C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B7204C4-5025-725D-7503-8613899B3ABE}"/>
              </a:ext>
            </a:extLst>
          </p:cNvPr>
          <p:cNvSpPr>
            <a:spLocks noGrp="1" noRot="1" noChangeAspect="1"/>
          </p:cNvSpPr>
          <p:nvPr>
            <p:ph type="sldImg" idx="2"/>
          </p:nvPr>
        </p:nvSpPr>
        <p:spPr>
          <a:xfrm>
            <a:off x="685800" y="1143000"/>
            <a:ext cx="5486400" cy="3086100"/>
          </a:xfrm>
        </p:spPr>
      </p:sp>
      <p:sp>
        <p:nvSpPr>
          <p:cNvPr id="3" name="文本占位符 2">
            <a:extLst>
              <a:ext uri="{FF2B5EF4-FFF2-40B4-BE49-F238E27FC236}">
                <a16:creationId xmlns:a16="http://schemas.microsoft.com/office/drawing/2014/main" id="{0DBB6741-BD2F-167D-5E44-705B8963F90A}"/>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206167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9A44E-9483-EB64-54DE-53605BB9012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1711394-CCB2-AC04-094E-8254E6BFF54D}"/>
              </a:ext>
            </a:extLst>
          </p:cNvPr>
          <p:cNvSpPr>
            <a:spLocks noGrp="1" noRot="1" noChangeAspect="1"/>
          </p:cNvSpPr>
          <p:nvPr>
            <p:ph type="sldImg" idx="2"/>
          </p:nvPr>
        </p:nvSpPr>
        <p:spPr>
          <a:xfrm>
            <a:off x="685800" y="1143000"/>
            <a:ext cx="5486400" cy="3086100"/>
          </a:xfrm>
        </p:spPr>
      </p:sp>
      <p:sp>
        <p:nvSpPr>
          <p:cNvPr id="3" name="文本占位符 2">
            <a:extLst>
              <a:ext uri="{FF2B5EF4-FFF2-40B4-BE49-F238E27FC236}">
                <a16:creationId xmlns:a16="http://schemas.microsoft.com/office/drawing/2014/main" id="{81669798-C393-C16D-4B32-4E9AA23300A8}"/>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22487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76D8F8-6F25-B22D-94C0-76F7E3C32F2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0C6033D-54EB-09B5-4DE7-EAC2A99310D2}"/>
              </a:ext>
            </a:extLst>
          </p:cNvPr>
          <p:cNvSpPr>
            <a:spLocks noGrp="1" noRot="1" noChangeAspect="1"/>
          </p:cNvSpPr>
          <p:nvPr>
            <p:ph type="sldImg" idx="2"/>
          </p:nvPr>
        </p:nvSpPr>
        <p:spPr>
          <a:xfrm>
            <a:off x="685800" y="1143000"/>
            <a:ext cx="5486400" cy="3086100"/>
          </a:xfrm>
        </p:spPr>
      </p:sp>
      <p:sp>
        <p:nvSpPr>
          <p:cNvPr id="3" name="文本占位符 2">
            <a:extLst>
              <a:ext uri="{FF2B5EF4-FFF2-40B4-BE49-F238E27FC236}">
                <a16:creationId xmlns:a16="http://schemas.microsoft.com/office/drawing/2014/main" id="{4679723A-BB27-36DE-459C-8805E7240FEE}"/>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108501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2BF67-74A5-184E-2377-FD39ED411B0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EADED0F-2EF4-0A02-AC3B-AD05D12EC249}"/>
              </a:ext>
            </a:extLst>
          </p:cNvPr>
          <p:cNvSpPr>
            <a:spLocks noGrp="1" noRot="1" noChangeAspect="1"/>
          </p:cNvSpPr>
          <p:nvPr>
            <p:ph type="sldImg" idx="2"/>
          </p:nvPr>
        </p:nvSpPr>
        <p:spPr>
          <a:xfrm>
            <a:off x="685800" y="1143000"/>
            <a:ext cx="5486400" cy="3086100"/>
          </a:xfrm>
        </p:spPr>
      </p:sp>
      <p:sp>
        <p:nvSpPr>
          <p:cNvPr id="3" name="文本占位符 2">
            <a:extLst>
              <a:ext uri="{FF2B5EF4-FFF2-40B4-BE49-F238E27FC236}">
                <a16:creationId xmlns:a16="http://schemas.microsoft.com/office/drawing/2014/main" id="{E9D29DDC-F2FC-5FFD-8423-45A713105191}"/>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787704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798200" y="1371840"/>
            <a:ext cx="14698800" cy="3856274"/>
          </a:xfrm>
        </p:spPr>
        <p:txBody>
          <a:bodyPr lIns="90000" tIns="46800" rIns="90000" bIns="46800" anchor="b" anchorCtr="0">
            <a:normAutofit/>
          </a:bodyPr>
          <a:lstStyle>
            <a:lvl1pPr algn="ctr">
              <a:defRPr sz="9000"/>
            </a:lvl1pPr>
          </a:lstStyle>
          <a:p>
            <a:pPr fontAlgn="auto"/>
            <a:r>
              <a:rPr lang="zh-CN" altLang="en-US" strike="noStrike" noProof="1"/>
              <a:t>单击此处编辑母版标题样式</a:t>
            </a:r>
          </a:p>
        </p:txBody>
      </p:sp>
      <p:sp>
        <p:nvSpPr>
          <p:cNvPr id="3" name="副标题 2"/>
          <p:cNvSpPr>
            <a:spLocks noGrp="1"/>
          </p:cNvSpPr>
          <p:nvPr>
            <p:ph type="subTitle" idx="1"/>
          </p:nvPr>
        </p:nvSpPr>
        <p:spPr>
          <a:xfrm>
            <a:off x="1798200" y="5341534"/>
            <a:ext cx="14698800" cy="2208986"/>
          </a:xfrm>
        </p:spPr>
        <p:txBody>
          <a:bodyPr lIns="90000" tIns="46800" rIns="90000" bIns="46800">
            <a:normAutofit/>
          </a:bodyPr>
          <a:lstStyle>
            <a:lvl1pPr marL="0" indent="0" algn="ctr">
              <a:lnSpc>
                <a:spcPct val="110000"/>
              </a:lnSpc>
              <a:buNone/>
              <a:defRPr sz="3600" spc="200"/>
            </a:lvl1pPr>
            <a:lvl2pPr marL="685800" indent="0" algn="ctr">
              <a:buNone/>
              <a:defRPr sz="3000"/>
            </a:lvl2pPr>
            <a:lvl3pPr marL="1371600" indent="0" algn="ctr">
              <a:buNone/>
              <a:defRPr sz="2700"/>
            </a:lvl3pPr>
            <a:lvl4pPr marL="2058035" indent="0" algn="ctr">
              <a:buNone/>
              <a:defRPr sz="2400"/>
            </a:lvl4pPr>
            <a:lvl5pPr marL="2743835" indent="0" algn="ctr">
              <a:buNone/>
              <a:defRPr sz="2400"/>
            </a:lvl5pPr>
            <a:lvl6pPr marL="3429635" indent="0" algn="ctr">
              <a:buNone/>
              <a:defRPr sz="2400"/>
            </a:lvl6pPr>
            <a:lvl7pPr marL="4115435" indent="0" algn="ctr">
              <a:buNone/>
              <a:defRPr sz="2400"/>
            </a:lvl7pPr>
            <a:lvl8pPr marL="4801235" indent="0" algn="ctr">
              <a:buNone/>
              <a:defRPr sz="2400"/>
            </a:lvl8pPr>
            <a:lvl9pPr marL="5487670" indent="0" algn="ctr">
              <a:buNone/>
              <a:defRPr sz="2400"/>
            </a:lvl9pPr>
          </a:lstStyle>
          <a:p>
            <a:pPr fontAlgn="auto"/>
            <a:r>
              <a:rPr lang="zh-CN" altLang="en-US" strike="noStrike" noProof="1"/>
              <a:t>单击此处编辑母版副标题样式</a:t>
            </a:r>
          </a:p>
        </p:txBody>
      </p:sp>
      <p:sp>
        <p:nvSpPr>
          <p:cNvPr id="4" name="日期占位符 3"/>
          <p:cNvSpPr>
            <a:spLocks noGrp="1"/>
          </p:cNvSpPr>
          <p:nvPr>
            <p:ph type="dt" sz="half" idx="10"/>
          </p:nvPr>
        </p:nvSpPr>
        <p:spPr/>
        <p:txBody>
          <a:bodyPr/>
          <a:lstStyle/>
          <a:p>
            <a:pPr fontAlgn="auto"/>
            <a:fld id="{760FBDFE-C587-4B4C-A407-44438C67B59E}" type="datetimeFigureOut">
              <a:rPr lang="zh-CN" altLang="en-US" strike="noStrike" noProof="1" smtClean="0">
                <a:latin typeface="+mn-lt"/>
                <a:ea typeface="+mn-ea"/>
                <a:cs typeface="+mn-cs"/>
              </a:rPr>
              <a:t>2025/6/13</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912600" y="1161203"/>
            <a:ext cx="16459200" cy="8225639"/>
          </a:xfrm>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2" name="日期占位符 1"/>
          <p:cNvSpPr>
            <a:spLocks noGrp="1"/>
          </p:cNvSpPr>
          <p:nvPr>
            <p:ph type="dt" sz="half" idx="14"/>
          </p:nvPr>
        </p:nvSpPr>
        <p:spPr/>
        <p:txBody>
          <a:bodyPr/>
          <a:lstStyle/>
          <a:p>
            <a:pPr fontAlgn="auto"/>
            <a:fld id="{760FBDFE-C587-4B4C-A407-44438C67B59E}" type="datetimeFigureOut">
              <a:rPr lang="zh-CN" altLang="en-US" strike="noStrike" noProof="1" smtClean="0">
                <a:latin typeface="+mn-lt"/>
                <a:ea typeface="+mn-ea"/>
                <a:cs typeface="+mn-cs"/>
              </a:rPr>
              <a:t>2025/6/13</a:t>
            </a:fld>
            <a:endParaRPr lang="zh-CN" altLang="en-US" strike="noStrike" noProof="1"/>
          </a:p>
        </p:txBody>
      </p:sp>
      <p:sp>
        <p:nvSpPr>
          <p:cNvPr id="3" name="页脚占位符 2"/>
          <p:cNvSpPr>
            <a:spLocks noGrp="1"/>
          </p:cNvSpPr>
          <p:nvPr>
            <p:ph type="ftr" sz="quarter" idx="15"/>
          </p:nvPr>
        </p:nvSpPr>
        <p:spPr/>
        <p:txBody>
          <a:bodyPr/>
          <a:lstStyle/>
          <a:p>
            <a:pPr fontAlgn="auto"/>
            <a:endParaRPr lang="zh-CN" altLang="en-US" strike="noStrike" noProof="1"/>
          </a:p>
        </p:txBody>
      </p:sp>
      <p:sp>
        <p:nvSpPr>
          <p:cNvPr id="4" name="灯片编号占位符 3"/>
          <p:cNvSpPr>
            <a:spLocks noGrp="1"/>
          </p:cNvSpPr>
          <p:nvPr>
            <p:ph type="sldNum" sz="quarter" idx="16"/>
          </p:nvPr>
        </p:nvSpPr>
        <p:spPr/>
        <p:txBody>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798200" y="3726652"/>
            <a:ext cx="14698800" cy="1528467"/>
          </a:xfrm>
        </p:spPr>
        <p:txBody>
          <a:bodyPr vert="horz" lIns="90000" tIns="46800" rIns="90000" bIns="46800" rtlCol="0" anchor="t" anchorCtr="0">
            <a:normAutofit/>
          </a:bodyPr>
          <a:lstStyle>
            <a:lvl1pPr algn="ctr">
              <a:defRPr sz="9000"/>
            </a:lvl1pPr>
          </a:lstStyle>
          <a:p>
            <a:pPr lvl="0" fontAlgn="auto"/>
            <a:r>
              <a:rPr lang="zh-CN" altLang="en-US" strike="noStrike" noProof="1"/>
              <a:t>单击此处编辑标题</a:t>
            </a:r>
          </a:p>
        </p:txBody>
      </p:sp>
      <p:sp>
        <p:nvSpPr>
          <p:cNvPr id="7" name="文本占位符 6"/>
          <p:cNvSpPr>
            <a:spLocks noGrp="1"/>
          </p:cNvSpPr>
          <p:nvPr>
            <p:ph type="body" sz="quarter" idx="13"/>
          </p:nvPr>
        </p:nvSpPr>
        <p:spPr>
          <a:xfrm>
            <a:off x="1798200" y="5341534"/>
            <a:ext cx="14698800" cy="707524"/>
          </a:xfrm>
        </p:spPr>
        <p:txBody>
          <a:bodyPr lIns="90000" tIns="46800" rIns="90000" bIns="46800">
            <a:normAutofit/>
          </a:bodyPr>
          <a:lstStyle>
            <a:lvl1pPr algn="ctr">
              <a:lnSpc>
                <a:spcPct val="110000"/>
              </a:lnSpc>
              <a:buNone/>
              <a:defRPr sz="3600" spc="200"/>
            </a:lvl1pPr>
          </a:lstStyle>
          <a:p>
            <a:pPr lvl="0" fontAlgn="auto"/>
            <a:r>
              <a:rPr lang="zh-CN" altLang="en-US" strike="noStrike" noProof="1"/>
              <a:t>单击此处编辑母版文本样式</a:t>
            </a:r>
          </a:p>
        </p:txBody>
      </p:sp>
      <p:sp>
        <p:nvSpPr>
          <p:cNvPr id="3" name="日期占位符 2"/>
          <p:cNvSpPr>
            <a:spLocks noGrp="1"/>
          </p:cNvSpPr>
          <p:nvPr>
            <p:ph type="dt" sz="half" idx="14"/>
          </p:nvPr>
        </p:nvSpPr>
        <p:spPr/>
        <p:txBody>
          <a:bodyPr/>
          <a:lstStyle/>
          <a:p>
            <a:pPr fontAlgn="auto"/>
            <a:fld id="{760FBDFE-C587-4B4C-A407-44438C67B59E}" type="datetimeFigureOut">
              <a:rPr lang="zh-CN" altLang="en-US" strike="noStrike" noProof="1" smtClean="0">
                <a:latin typeface="+mn-lt"/>
                <a:ea typeface="+mn-ea"/>
                <a:cs typeface="+mn-cs"/>
              </a:rPr>
              <a:t>2025/6/13</a:t>
            </a:fld>
            <a:endParaRPr lang="zh-CN" altLang="en-US" strike="noStrike" noProof="1"/>
          </a:p>
        </p:txBody>
      </p:sp>
      <p:sp>
        <p:nvSpPr>
          <p:cNvPr id="4" name="页脚占位符 3"/>
          <p:cNvSpPr>
            <a:spLocks noGrp="1"/>
          </p:cNvSpPr>
          <p:nvPr>
            <p:ph type="ftr" sz="quarter" idx="15"/>
          </p:nvPr>
        </p:nvSpPr>
        <p:spPr/>
        <p:txBody>
          <a:bodyPr/>
          <a:lstStyle/>
          <a:p>
            <a:pPr fontAlgn="auto"/>
            <a:endParaRPr lang="zh-CN" altLang="en-US" strike="noStrike" noProof="1"/>
          </a:p>
        </p:txBody>
      </p:sp>
      <p:sp>
        <p:nvSpPr>
          <p:cNvPr id="5" name="灯片编号占位符 4"/>
          <p:cNvSpPr>
            <a:spLocks noGrp="1"/>
          </p:cNvSpPr>
          <p:nvPr>
            <p:ph type="sldNum" sz="quarter" idx="16"/>
          </p:nvPr>
        </p:nvSpPr>
        <p:spPr/>
        <p:txBody>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2600" y="912760"/>
            <a:ext cx="16453800" cy="1058585"/>
          </a:xfrm>
        </p:spPr>
        <p:txBody>
          <a:bodyPr vert="horz" lIns="90000" tIns="46800" rIns="90000" bIns="46800" rtlCol="0" anchor="ctr" anchorCtr="0">
            <a:normAutofit/>
          </a:bodyPr>
          <a:lstStyle/>
          <a:p>
            <a:pPr lvl="0" fontAlgn="auto"/>
            <a:r>
              <a:rPr lang="zh-CN" altLang="en-US" strike="noStrike" noProof="1"/>
              <a:t>单击此处编辑母版标题样式</a:t>
            </a:r>
          </a:p>
        </p:txBody>
      </p:sp>
      <p:sp>
        <p:nvSpPr>
          <p:cNvPr id="3" name="内容占位符 2"/>
          <p:cNvSpPr>
            <a:spLocks noGrp="1"/>
          </p:cNvSpPr>
          <p:nvPr>
            <p:ph idx="1"/>
          </p:nvPr>
        </p:nvSpPr>
        <p:spPr>
          <a:xfrm>
            <a:off x="912600" y="2235991"/>
            <a:ext cx="16453800" cy="7140049"/>
          </a:xfrm>
        </p:spPr>
        <p:txBody>
          <a:bodyPr vert="horz" lIns="90000" tIns="46800" rIns="90000" bIns="46800" rtlCol="0">
            <a:normAutofit/>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日期占位符 3"/>
          <p:cNvSpPr>
            <a:spLocks noGrp="1"/>
          </p:cNvSpPr>
          <p:nvPr>
            <p:ph type="dt" sz="half" idx="10"/>
          </p:nvPr>
        </p:nvSpPr>
        <p:spPr/>
        <p:txBody>
          <a:bodyPr/>
          <a:lstStyle/>
          <a:p>
            <a:pPr fontAlgn="auto"/>
            <a:fld id="{760FBDFE-C587-4B4C-A407-44438C67B59E}" type="datetimeFigureOut">
              <a:rPr lang="zh-CN" altLang="en-US" strike="noStrike" noProof="1" smtClean="0">
                <a:latin typeface="+mn-lt"/>
                <a:ea typeface="+mn-ea"/>
                <a:cs typeface="+mn-cs"/>
              </a:rPr>
              <a:t>2025/6/13</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986200" y="5773610"/>
            <a:ext cx="11653200" cy="1150401"/>
          </a:xfrm>
        </p:spPr>
        <p:txBody>
          <a:bodyPr lIns="90000" tIns="46800" rIns="90000" bIns="46800" anchor="b" anchorCtr="0">
            <a:normAutofit/>
          </a:bodyPr>
          <a:lstStyle>
            <a:lvl1pPr>
              <a:defRPr sz="6600"/>
            </a:lvl1pPr>
          </a:lstStyle>
          <a:p>
            <a:pPr fontAlgn="auto"/>
            <a:r>
              <a:rPr lang="zh-CN" altLang="en-US" strike="noStrike" noProof="1"/>
              <a:t>单击此处编辑标题</a:t>
            </a:r>
          </a:p>
        </p:txBody>
      </p:sp>
      <p:sp>
        <p:nvSpPr>
          <p:cNvPr id="3" name="文本占位符 2"/>
          <p:cNvSpPr>
            <a:spLocks noGrp="1"/>
          </p:cNvSpPr>
          <p:nvPr>
            <p:ph type="body" idx="1" hasCustomPrompt="1"/>
          </p:nvPr>
        </p:nvSpPr>
        <p:spPr>
          <a:xfrm>
            <a:off x="2986200" y="6924011"/>
            <a:ext cx="11653200" cy="1301628"/>
          </a:xfrm>
        </p:spPr>
        <p:txBody>
          <a:bodyPr lIns="90000" tIns="46800" rIns="90000" bIns="46800">
            <a:normAutofit/>
          </a:bodyPr>
          <a:lstStyle>
            <a:lvl1pPr marL="0" indent="0">
              <a:buNone/>
              <a:defRPr sz="2700">
                <a:solidFill>
                  <a:schemeClr val="tx1">
                    <a:lumMod val="65000"/>
                    <a:lumOff val="35000"/>
                  </a:schemeClr>
                </a:solidFill>
              </a:defRPr>
            </a:lvl1pPr>
            <a:lvl2pPr marL="685800" indent="0">
              <a:buNone/>
              <a:defRPr sz="2400">
                <a:solidFill>
                  <a:schemeClr val="tx1">
                    <a:tint val="75000"/>
                  </a:schemeClr>
                </a:solidFill>
              </a:defRPr>
            </a:lvl2pPr>
            <a:lvl3pPr marL="1371600" indent="0">
              <a:buNone/>
              <a:defRPr sz="2400">
                <a:solidFill>
                  <a:schemeClr val="tx1">
                    <a:tint val="75000"/>
                  </a:schemeClr>
                </a:solidFill>
              </a:defRPr>
            </a:lvl3pPr>
            <a:lvl4pPr marL="2058035" indent="0">
              <a:buNone/>
              <a:defRPr sz="2400">
                <a:solidFill>
                  <a:schemeClr val="tx1">
                    <a:tint val="75000"/>
                  </a:schemeClr>
                </a:solidFill>
              </a:defRPr>
            </a:lvl4pPr>
            <a:lvl5pPr marL="2743835" indent="0">
              <a:buNone/>
              <a:defRPr sz="2400">
                <a:solidFill>
                  <a:schemeClr val="tx1">
                    <a:tint val="75000"/>
                  </a:schemeClr>
                </a:solidFill>
              </a:defRPr>
            </a:lvl5pPr>
            <a:lvl6pPr marL="3429635" indent="0">
              <a:buNone/>
              <a:defRPr sz="2400">
                <a:solidFill>
                  <a:schemeClr val="tx1">
                    <a:tint val="75000"/>
                  </a:schemeClr>
                </a:solidFill>
              </a:defRPr>
            </a:lvl6pPr>
            <a:lvl7pPr marL="4115435" indent="0">
              <a:buNone/>
              <a:defRPr sz="2400">
                <a:solidFill>
                  <a:schemeClr val="tx1">
                    <a:tint val="75000"/>
                  </a:schemeClr>
                </a:solidFill>
              </a:defRPr>
            </a:lvl7pPr>
            <a:lvl8pPr marL="4801235" indent="0">
              <a:buNone/>
              <a:defRPr sz="2400">
                <a:solidFill>
                  <a:schemeClr val="tx1">
                    <a:tint val="75000"/>
                  </a:schemeClr>
                </a:solidFill>
              </a:defRPr>
            </a:lvl8pPr>
            <a:lvl9pPr marL="5487670" indent="0">
              <a:buNone/>
              <a:defRPr sz="2400">
                <a:solidFill>
                  <a:schemeClr val="tx1">
                    <a:tint val="75000"/>
                  </a:schemeClr>
                </a:solidFill>
              </a:defRPr>
            </a:lvl9pPr>
          </a:lstStyle>
          <a:p>
            <a:pPr lvl="0" fontAlgn="auto"/>
            <a:r>
              <a:rPr lang="zh-CN" altLang="en-US" strike="noStrike" noProof="1"/>
              <a:t>单击此处编辑文本</a:t>
            </a:r>
          </a:p>
        </p:txBody>
      </p:sp>
      <p:sp>
        <p:nvSpPr>
          <p:cNvPr id="4" name="日期占位符 3"/>
          <p:cNvSpPr>
            <a:spLocks noGrp="1"/>
          </p:cNvSpPr>
          <p:nvPr>
            <p:ph type="dt" sz="half" idx="10"/>
          </p:nvPr>
        </p:nvSpPr>
        <p:spPr/>
        <p:txBody>
          <a:bodyPr/>
          <a:lstStyle/>
          <a:p>
            <a:pPr fontAlgn="auto"/>
            <a:fld id="{760FBDFE-C587-4B4C-A407-44438C67B59E}" type="datetimeFigureOut">
              <a:rPr lang="zh-CN" altLang="en-US" strike="noStrike" noProof="1" smtClean="0">
                <a:latin typeface="+mn-lt"/>
                <a:ea typeface="+mn-ea"/>
                <a:cs typeface="+mn-cs"/>
              </a:rPr>
              <a:t>2025/6/13</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912600" y="912760"/>
            <a:ext cx="16453800" cy="1058585"/>
          </a:xfrm>
        </p:spPr>
        <p:txBody>
          <a:bodyPr vert="horz" lIns="90000" tIns="46800" rIns="90000" bIns="46800" rtlCol="0" anchor="ctr" anchorCtr="0">
            <a:normAutofit/>
          </a:bodyPr>
          <a:lstStyle/>
          <a:p>
            <a:pPr lvl="0" fontAlgn="auto"/>
            <a:r>
              <a:rPr lang="zh-CN" altLang="en-US" strike="noStrike" noProof="1"/>
              <a:t>单击此处编辑母版标题样式</a:t>
            </a:r>
          </a:p>
        </p:txBody>
      </p:sp>
      <p:sp>
        <p:nvSpPr>
          <p:cNvPr id="3" name="内容占位符 2"/>
          <p:cNvSpPr>
            <a:spLocks noGrp="1"/>
          </p:cNvSpPr>
          <p:nvPr>
            <p:ph sz="half" idx="1"/>
          </p:nvPr>
        </p:nvSpPr>
        <p:spPr>
          <a:xfrm>
            <a:off x="912600" y="2252194"/>
            <a:ext cx="7765200" cy="7123846"/>
          </a:xfrm>
        </p:spPr>
        <p:txBody>
          <a:bodyPr vert="horz" lIns="90000" tIns="46800" rIns="90000" bIns="46800" rtlCol="0">
            <a:normAutofit/>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内容占位符 3"/>
          <p:cNvSpPr>
            <a:spLocks noGrp="1"/>
          </p:cNvSpPr>
          <p:nvPr>
            <p:ph sz="half" idx="2"/>
          </p:nvPr>
        </p:nvSpPr>
        <p:spPr>
          <a:xfrm>
            <a:off x="9617400" y="2252194"/>
            <a:ext cx="7765200" cy="7123846"/>
          </a:xfrm>
        </p:spPr>
        <p:txBody>
          <a:bodyPr lIns="90000" tIns="46800" rIns="90000" bIns="46800">
            <a:normAutofit/>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5" name="日期占位符 4"/>
          <p:cNvSpPr>
            <a:spLocks noGrp="1"/>
          </p:cNvSpPr>
          <p:nvPr>
            <p:ph type="dt" sz="half" idx="10"/>
          </p:nvPr>
        </p:nvSpPr>
        <p:spPr/>
        <p:txBody>
          <a:bodyPr/>
          <a:lstStyle/>
          <a:p>
            <a:pPr fontAlgn="auto"/>
            <a:fld id="{760FBDFE-C587-4B4C-A407-44438C67B59E}" type="datetimeFigureOut">
              <a:rPr lang="zh-CN" altLang="en-US" strike="noStrike" noProof="1" smtClean="0">
                <a:latin typeface="+mn-lt"/>
                <a:ea typeface="+mn-ea"/>
                <a:cs typeface="+mn-cs"/>
              </a:rPr>
              <a:t>2025/6/13</a:t>
            </a:fld>
            <a:endParaRPr lang="zh-CN" altLang="en-US" strike="noStrike" noProof="1"/>
          </a:p>
        </p:txBody>
      </p:sp>
      <p:sp>
        <p:nvSpPr>
          <p:cNvPr id="6" name="页脚占位符 5"/>
          <p:cNvSpPr>
            <a:spLocks noGrp="1"/>
          </p:cNvSpPr>
          <p:nvPr>
            <p:ph type="ftr" sz="quarter" idx="11"/>
          </p:nvPr>
        </p:nvSpPr>
        <p:spPr/>
        <p:txBody>
          <a:bodyPr/>
          <a:lstStyle/>
          <a:p>
            <a:pPr fontAlgn="auto"/>
            <a:endParaRPr lang="zh-CN" altLang="en-US" strike="noStrike" noProof="1"/>
          </a:p>
        </p:txBody>
      </p:sp>
      <p:sp>
        <p:nvSpPr>
          <p:cNvPr id="7" name="灯片编号占位符 6"/>
          <p:cNvSpPr>
            <a:spLocks noGrp="1"/>
          </p:cNvSpPr>
          <p:nvPr>
            <p:ph type="sldNum" sz="quarter" idx="12"/>
          </p:nvPr>
        </p:nvSpPr>
        <p:spPr/>
        <p:txBody>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912600" y="912760"/>
            <a:ext cx="16453800" cy="1058585"/>
          </a:xfrm>
        </p:spPr>
        <p:txBody>
          <a:bodyPr vert="horz" lIns="90000" tIns="46800" rIns="90000" bIns="46800" rtlCol="0" anchor="ctr" anchorCtr="0">
            <a:normAutofit/>
          </a:bodyPr>
          <a:lstStyle/>
          <a:p>
            <a:pPr lvl="0" fontAlgn="auto"/>
            <a:r>
              <a:rPr lang="zh-CN" altLang="en-US" strike="noStrike" noProof="1"/>
              <a:t>单击此处编辑母版标题样式</a:t>
            </a:r>
          </a:p>
        </p:txBody>
      </p:sp>
      <p:sp>
        <p:nvSpPr>
          <p:cNvPr id="3" name="文本占位符 2"/>
          <p:cNvSpPr>
            <a:spLocks noGrp="1"/>
          </p:cNvSpPr>
          <p:nvPr>
            <p:ph type="body" idx="1" hasCustomPrompt="1"/>
          </p:nvPr>
        </p:nvSpPr>
        <p:spPr>
          <a:xfrm>
            <a:off x="912600" y="2144175"/>
            <a:ext cx="8013600" cy="572500"/>
          </a:xfrm>
        </p:spPr>
        <p:txBody>
          <a:bodyPr lIns="101600" tIns="38100" rIns="76200" bIns="38100" anchor="t" anchorCtr="0">
            <a:normAutofit/>
          </a:bodyPr>
          <a:lstStyle>
            <a:lvl1pPr marL="0" indent="0">
              <a:lnSpc>
                <a:spcPct val="100000"/>
              </a:lnSpc>
              <a:buNone/>
              <a:defRPr sz="3000" b="1" spc="200">
                <a:solidFill>
                  <a:schemeClr val="tx1">
                    <a:lumMod val="75000"/>
                    <a:lumOff val="25000"/>
                  </a:schemeClr>
                </a:solidFill>
              </a:defRPr>
            </a:lvl1pPr>
            <a:lvl2pPr marL="685800" indent="0">
              <a:buNone/>
              <a:defRPr sz="3000" b="1"/>
            </a:lvl2pPr>
            <a:lvl3pPr marL="1371600" indent="0">
              <a:buNone/>
              <a:defRPr sz="2700" b="1"/>
            </a:lvl3pPr>
            <a:lvl4pPr marL="2058035" indent="0">
              <a:buNone/>
              <a:defRPr sz="2400" b="1"/>
            </a:lvl4pPr>
            <a:lvl5pPr marL="2743835" indent="0">
              <a:buNone/>
              <a:defRPr sz="2400" b="1"/>
            </a:lvl5pPr>
            <a:lvl6pPr marL="3429635" indent="0">
              <a:buNone/>
              <a:defRPr sz="2400" b="1"/>
            </a:lvl6pPr>
            <a:lvl7pPr marL="4115435" indent="0">
              <a:buNone/>
              <a:defRPr sz="2400" b="1"/>
            </a:lvl7pPr>
            <a:lvl8pPr marL="4801235" indent="0">
              <a:buNone/>
              <a:defRPr sz="2400" b="1"/>
            </a:lvl8pPr>
            <a:lvl9pPr marL="5487670" indent="0">
              <a:buNone/>
              <a:defRPr sz="2400" b="1"/>
            </a:lvl9pPr>
          </a:lstStyle>
          <a:p>
            <a:pPr lvl="0" fontAlgn="auto"/>
            <a:r>
              <a:rPr lang="zh-CN" altLang="en-US" strike="noStrike" noProof="1"/>
              <a:t>单击此处编辑文本</a:t>
            </a:r>
          </a:p>
        </p:txBody>
      </p:sp>
      <p:sp>
        <p:nvSpPr>
          <p:cNvPr id="4" name="内容占位符 3"/>
          <p:cNvSpPr>
            <a:spLocks noGrp="1"/>
          </p:cNvSpPr>
          <p:nvPr>
            <p:ph sz="half" idx="2"/>
          </p:nvPr>
        </p:nvSpPr>
        <p:spPr>
          <a:xfrm>
            <a:off x="912600" y="2781487"/>
            <a:ext cx="8013600" cy="6594553"/>
          </a:xfrm>
        </p:spPr>
        <p:txBody>
          <a:bodyPr vert="horz" lIns="101600" tIns="0" rIns="82550" bIns="0" rtlCol="0">
            <a:normAutofit/>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5" name="文本占位符 4"/>
          <p:cNvSpPr>
            <a:spLocks noGrp="1"/>
          </p:cNvSpPr>
          <p:nvPr>
            <p:ph type="body" sz="quarter" idx="3" hasCustomPrompt="1"/>
          </p:nvPr>
        </p:nvSpPr>
        <p:spPr>
          <a:xfrm>
            <a:off x="9353625" y="2132967"/>
            <a:ext cx="8013600" cy="572500"/>
          </a:xfrm>
        </p:spPr>
        <p:txBody>
          <a:bodyPr vert="horz" lIns="101600" tIns="38100" rIns="76200" bIns="38100" rtlCol="0" anchor="t" anchorCtr="0">
            <a:normAutofit/>
          </a:bodyPr>
          <a:lstStyle>
            <a:lvl1pPr marL="0" indent="0">
              <a:lnSpc>
                <a:spcPct val="100000"/>
              </a:lnSpc>
              <a:buNone/>
              <a:defRPr sz="3000" b="1" spc="200">
                <a:solidFill>
                  <a:schemeClr val="tx1">
                    <a:lumMod val="75000"/>
                    <a:lumOff val="25000"/>
                  </a:schemeClr>
                </a:solidFill>
              </a:defRPr>
            </a:lvl1pPr>
            <a:lvl2pPr marL="685800" indent="0">
              <a:buNone/>
              <a:defRPr sz="3000" b="1"/>
            </a:lvl2pPr>
            <a:lvl3pPr marL="1371600" indent="0">
              <a:buNone/>
              <a:defRPr sz="2700" b="1"/>
            </a:lvl3pPr>
            <a:lvl4pPr marL="2058035" indent="0">
              <a:buNone/>
              <a:defRPr sz="2400" b="1"/>
            </a:lvl4pPr>
            <a:lvl5pPr marL="2743835" indent="0">
              <a:buNone/>
              <a:defRPr sz="2400" b="1"/>
            </a:lvl5pPr>
            <a:lvl6pPr marL="3429635" indent="0">
              <a:buNone/>
              <a:defRPr sz="2400" b="1"/>
            </a:lvl6pPr>
            <a:lvl7pPr marL="4115435" indent="0">
              <a:buNone/>
              <a:defRPr sz="2400" b="1"/>
            </a:lvl7pPr>
            <a:lvl8pPr marL="4801235" indent="0">
              <a:buNone/>
              <a:defRPr sz="2400" b="1"/>
            </a:lvl8pPr>
            <a:lvl9pPr marL="5487670" indent="0">
              <a:buNone/>
              <a:defRPr sz="2400" b="1"/>
            </a:lvl9pPr>
          </a:lstStyle>
          <a:p>
            <a:pPr lvl="0" fontAlgn="auto"/>
            <a:r>
              <a:rPr lang="zh-CN" altLang="en-US" strike="noStrike" noProof="1"/>
              <a:t>单击此处编辑文本</a:t>
            </a:r>
          </a:p>
        </p:txBody>
      </p:sp>
      <p:sp>
        <p:nvSpPr>
          <p:cNvPr id="6" name="内容占位符 5"/>
          <p:cNvSpPr>
            <a:spLocks noGrp="1"/>
          </p:cNvSpPr>
          <p:nvPr>
            <p:ph sz="quarter" idx="4"/>
          </p:nvPr>
        </p:nvSpPr>
        <p:spPr>
          <a:xfrm>
            <a:off x="9353625" y="2781487"/>
            <a:ext cx="8013600" cy="6594553"/>
          </a:xfrm>
        </p:spPr>
        <p:txBody>
          <a:bodyPr vert="horz" lIns="101600" tIns="0" rIns="82550" bIns="0" rtlCol="0">
            <a:normAutofit/>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7" name="日期占位符 6"/>
          <p:cNvSpPr>
            <a:spLocks noGrp="1"/>
          </p:cNvSpPr>
          <p:nvPr>
            <p:ph type="dt" sz="half" idx="10"/>
          </p:nvPr>
        </p:nvSpPr>
        <p:spPr/>
        <p:txBody>
          <a:bodyPr/>
          <a:lstStyle/>
          <a:p>
            <a:pPr fontAlgn="auto"/>
            <a:fld id="{760FBDFE-C587-4B4C-A407-44438C67B59E}" type="datetimeFigureOut">
              <a:rPr lang="zh-CN" altLang="en-US" strike="noStrike" noProof="1" smtClean="0">
                <a:latin typeface="+mn-lt"/>
                <a:ea typeface="+mn-ea"/>
                <a:cs typeface="+mn-cs"/>
              </a:rPr>
              <a:t>2025/6/13</a:t>
            </a:fld>
            <a:endParaRPr lang="zh-CN" altLang="en-US" strike="noStrike" noProof="1"/>
          </a:p>
        </p:txBody>
      </p:sp>
      <p:sp>
        <p:nvSpPr>
          <p:cNvPr id="8" name="页脚占位符 7"/>
          <p:cNvSpPr>
            <a:spLocks noGrp="1"/>
          </p:cNvSpPr>
          <p:nvPr>
            <p:ph type="ftr" sz="quarter" idx="11"/>
          </p:nvPr>
        </p:nvSpPr>
        <p:spPr/>
        <p:txBody>
          <a:bodyPr/>
          <a:lstStyle/>
          <a:p>
            <a:pPr fontAlgn="auto"/>
            <a:endParaRPr lang="zh-CN" altLang="en-US" strike="noStrike" noProof="1"/>
          </a:p>
        </p:txBody>
      </p:sp>
      <p:sp>
        <p:nvSpPr>
          <p:cNvPr id="9" name="灯片编号占位符 8"/>
          <p:cNvSpPr>
            <a:spLocks noGrp="1"/>
          </p:cNvSpPr>
          <p:nvPr>
            <p:ph type="sldNum" sz="quarter" idx="12"/>
          </p:nvPr>
        </p:nvSpPr>
        <p:spPr/>
        <p:txBody>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912600" y="912760"/>
            <a:ext cx="16453800" cy="1058585"/>
          </a:xfrm>
        </p:spPr>
        <p:txBody>
          <a:bodyPr vert="horz" lIns="90000" tIns="46800" rIns="90000" bIns="46800" rtlCol="0" anchor="ctr" anchorCtr="0">
            <a:normAutofit/>
          </a:bodyPr>
          <a:lstStyle/>
          <a:p>
            <a:pPr lvl="0" fontAlgn="auto"/>
            <a:r>
              <a:rPr lang="zh-CN" altLang="en-US" strike="noStrike" noProof="1"/>
              <a:t>单击此处编辑母版标题样式</a:t>
            </a:r>
          </a:p>
        </p:txBody>
      </p:sp>
      <p:sp>
        <p:nvSpPr>
          <p:cNvPr id="3" name="日期占位符 2"/>
          <p:cNvSpPr>
            <a:spLocks noGrp="1"/>
          </p:cNvSpPr>
          <p:nvPr>
            <p:ph type="dt" sz="half" idx="10"/>
          </p:nvPr>
        </p:nvSpPr>
        <p:spPr/>
        <p:txBody>
          <a:bodyPr/>
          <a:lstStyle/>
          <a:p>
            <a:pPr fontAlgn="auto"/>
            <a:fld id="{760FBDFE-C587-4B4C-A407-44438C67B59E}" type="datetimeFigureOut">
              <a:rPr lang="zh-CN" altLang="en-US" strike="noStrike" noProof="1" smtClean="0">
                <a:latin typeface="+mn-lt"/>
                <a:ea typeface="+mn-ea"/>
                <a:cs typeface="+mn-cs"/>
              </a:rPr>
              <a:t>2025/6/13</a:t>
            </a:fld>
            <a:endParaRPr lang="zh-CN" altLang="en-US" strike="noStrike" noProof="1"/>
          </a:p>
        </p:txBody>
      </p:sp>
      <p:sp>
        <p:nvSpPr>
          <p:cNvPr id="4" name="页脚占位符 3"/>
          <p:cNvSpPr>
            <a:spLocks noGrp="1"/>
          </p:cNvSpPr>
          <p:nvPr>
            <p:ph type="ftr" sz="quarter" idx="11"/>
          </p:nvPr>
        </p:nvSpPr>
        <p:spPr/>
        <p:txBody>
          <a:bodyPr/>
          <a:lstStyle/>
          <a:p>
            <a:pPr fontAlgn="auto"/>
            <a:endParaRPr lang="zh-CN" altLang="en-US" strike="noStrike" noProof="1"/>
          </a:p>
        </p:txBody>
      </p:sp>
      <p:sp>
        <p:nvSpPr>
          <p:cNvPr id="5" name="灯片编号占位符 4"/>
          <p:cNvSpPr>
            <a:spLocks noGrp="1"/>
          </p:cNvSpPr>
          <p:nvPr>
            <p:ph type="sldNum" sz="quarter" idx="12"/>
          </p:nvPr>
        </p:nvSpPr>
        <p:spPr/>
        <p:txBody>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auto"/>
            <a:fld id="{760FBDFE-C587-4B4C-A407-44438C67B59E}" type="datetimeFigureOut">
              <a:rPr lang="zh-CN" altLang="en-US" strike="noStrike" noProof="1" smtClean="0">
                <a:latin typeface="+mn-lt"/>
                <a:ea typeface="+mn-ea"/>
                <a:cs typeface="+mn-cs"/>
              </a:rPr>
              <a:t>2025/6/13</a:t>
            </a:fld>
            <a:endParaRPr lang="zh-CN" altLang="en-US" strike="noStrike" noProof="1"/>
          </a:p>
        </p:txBody>
      </p:sp>
      <p:sp>
        <p:nvSpPr>
          <p:cNvPr id="3" name="页脚占位符 2"/>
          <p:cNvSpPr>
            <a:spLocks noGrp="1"/>
          </p:cNvSpPr>
          <p:nvPr>
            <p:ph type="ftr" sz="quarter" idx="11"/>
          </p:nvPr>
        </p:nvSpPr>
        <p:spPr/>
        <p:txBody>
          <a:bodyPr/>
          <a:lstStyle/>
          <a:p>
            <a:pPr fontAlgn="auto"/>
            <a:endParaRPr lang="zh-CN" altLang="en-US" strike="noStrike" noProof="1"/>
          </a:p>
        </p:txBody>
      </p:sp>
      <p:sp>
        <p:nvSpPr>
          <p:cNvPr id="4" name="灯片编号占位符 3"/>
          <p:cNvSpPr>
            <a:spLocks noGrp="1"/>
          </p:cNvSpPr>
          <p:nvPr>
            <p:ph type="sldNum" sz="quarter" idx="12"/>
          </p:nvPr>
        </p:nvSpPr>
        <p:spPr/>
        <p:txBody>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912600" y="2333208"/>
            <a:ext cx="7849616" cy="6913209"/>
          </a:xfrm>
        </p:spPr>
        <p:txBody>
          <a:bodyPr vert="horz" lIns="90000" tIns="46800" rIns="90000" bIns="46800" rtlCol="0">
            <a:normAutofit/>
          </a:bodyPr>
          <a:lstStyle>
            <a:lvl1pPr>
              <a:buNone/>
              <a:defRPr sz="2400"/>
            </a:lvl1pPr>
          </a:lstStyle>
          <a:p>
            <a:pPr lvl="0" fontAlgn="auto"/>
            <a:endParaRPr lang="zh-CN" altLang="en-US" strike="noStrike" noProof="1"/>
          </a:p>
        </p:txBody>
      </p:sp>
      <p:sp>
        <p:nvSpPr>
          <p:cNvPr id="4" name="文本占位符 3"/>
          <p:cNvSpPr>
            <a:spLocks noGrp="1"/>
          </p:cNvSpPr>
          <p:nvPr>
            <p:ph type="body" sz="half" idx="2"/>
          </p:nvPr>
        </p:nvSpPr>
        <p:spPr>
          <a:xfrm>
            <a:off x="9525600" y="2333208"/>
            <a:ext cx="7840800" cy="6913209"/>
          </a:xfrm>
        </p:spPr>
        <p:txBody>
          <a:bodyPr vert="horz" lIns="90000" tIns="46800" rIns="90000" bIns="46800" rtlCol="0">
            <a:normAutofit/>
          </a:bodyPr>
          <a:lstStyle>
            <a:lvl1pPr>
              <a:buNone/>
              <a:defRPr sz="2400"/>
            </a:lvl1pPr>
          </a:lstStyle>
          <a:p>
            <a:pPr lvl="0" fontAlgn="auto"/>
            <a:r>
              <a:rPr lang="zh-CN" altLang="en-US" strike="noStrike" noProof="1"/>
              <a:t>单击此处编辑母版文本样式</a:t>
            </a:r>
          </a:p>
        </p:txBody>
      </p:sp>
      <p:sp>
        <p:nvSpPr>
          <p:cNvPr id="9" name="标题 8"/>
          <p:cNvSpPr>
            <a:spLocks noGrp="1"/>
          </p:cNvSpPr>
          <p:nvPr>
            <p:ph type="title"/>
          </p:nvPr>
        </p:nvSpPr>
        <p:spPr/>
        <p:txBody>
          <a:bodyPr/>
          <a:lstStyle/>
          <a:p>
            <a:pPr fontAlgn="auto"/>
            <a:r>
              <a:rPr lang="zh-CN" altLang="en-US" strike="noStrike" noProof="1"/>
              <a:t>单击此处编辑母版标题样式</a:t>
            </a:r>
          </a:p>
        </p:txBody>
      </p:sp>
      <p:sp>
        <p:nvSpPr>
          <p:cNvPr id="2" name="日期占位符 1"/>
          <p:cNvSpPr>
            <a:spLocks noGrp="1"/>
          </p:cNvSpPr>
          <p:nvPr>
            <p:ph type="dt" sz="half" idx="10"/>
          </p:nvPr>
        </p:nvSpPr>
        <p:spPr/>
        <p:txBody>
          <a:bodyPr/>
          <a:lstStyle/>
          <a:p>
            <a:pPr fontAlgn="auto"/>
            <a:fld id="{760FBDFE-C587-4B4C-A407-44438C67B59E}" type="datetimeFigureOut">
              <a:rPr lang="zh-CN" altLang="en-US" strike="noStrike" noProof="1" smtClean="0">
                <a:latin typeface="+mn-lt"/>
                <a:ea typeface="+mn-ea"/>
                <a:cs typeface="+mn-cs"/>
              </a:rPr>
              <a:t>2025/6/13</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5352200" y="1371840"/>
            <a:ext cx="1566000" cy="7545120"/>
          </a:xfrm>
        </p:spPr>
        <p:txBody>
          <a:bodyPr vert="eaVert" lIns="90000" tIns="46800" rIns="90000" bIns="46800" rtlCol="0" anchor="ctr" anchorCtr="0">
            <a:normAutofit/>
          </a:bodyPr>
          <a:lstStyle>
            <a:lvl1pPr>
              <a:buNone/>
              <a:defRPr sz="4200"/>
            </a:lvl1pPr>
          </a:lstStyle>
          <a:p>
            <a:pPr lvl="0" fontAlgn="auto"/>
            <a:r>
              <a:rPr lang="zh-CN" altLang="en-US" strike="noStrike" noProof="1"/>
              <a:t>单击此处编辑标题</a:t>
            </a:r>
          </a:p>
        </p:txBody>
      </p:sp>
      <p:sp>
        <p:nvSpPr>
          <p:cNvPr id="3" name="竖排文字占位符 2"/>
          <p:cNvSpPr>
            <a:spLocks noGrp="1"/>
          </p:cNvSpPr>
          <p:nvPr>
            <p:ph type="body" orient="vert" idx="1"/>
          </p:nvPr>
        </p:nvSpPr>
        <p:spPr>
          <a:xfrm>
            <a:off x="1371600" y="1371840"/>
            <a:ext cx="13753800" cy="7545120"/>
          </a:xfrm>
        </p:spPr>
        <p:txBody>
          <a:bodyPr vert="eaVert" lIns="46800" tIns="46800" rIns="46800" bIns="46800"/>
          <a:lstStyle>
            <a:lvl1pPr marL="342900" indent="-342900">
              <a:spcAft>
                <a:spcPts val="1000"/>
              </a:spcAft>
              <a:defRPr spc="300"/>
            </a:lvl1pPr>
            <a:lvl2pPr marL="1028700" indent="-342900">
              <a:defRPr spc="300"/>
            </a:lvl2pPr>
            <a:lvl3pPr marL="1714500" indent="-342900">
              <a:defRPr spc="300"/>
            </a:lvl3pPr>
            <a:lvl4pPr marL="2400935" indent="-342900">
              <a:defRPr spc="300"/>
            </a:lvl4pPr>
            <a:lvl5pPr marL="3086735" indent="-342900">
              <a:defRPr spc="300"/>
            </a:lvl5p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日期占位符 3"/>
          <p:cNvSpPr>
            <a:spLocks noGrp="1"/>
          </p:cNvSpPr>
          <p:nvPr>
            <p:ph type="dt" sz="half" idx="10"/>
          </p:nvPr>
        </p:nvSpPr>
        <p:spPr/>
        <p:txBody>
          <a:bodyPr/>
          <a:lstStyle/>
          <a:p>
            <a:pPr fontAlgn="auto"/>
            <a:fld id="{760FBDFE-C587-4B4C-A407-44438C67B59E}" type="datetimeFigureOut">
              <a:rPr lang="zh-CN" altLang="en-US" strike="noStrike" noProof="1" smtClean="0">
                <a:latin typeface="+mn-lt"/>
                <a:ea typeface="+mn-ea"/>
                <a:cs typeface="+mn-cs"/>
              </a:rPr>
              <a:t>2025/6/13</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8">
            <a:alphaModFix amt="60000"/>
          </a:blip>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custDataLst>
              <p:tags r:id="rId13"/>
            </p:custDataLst>
          </p:nvPr>
        </p:nvSpPr>
        <p:spPr>
          <a:xfrm>
            <a:off x="912020" y="912179"/>
            <a:ext cx="16454438" cy="1059841"/>
          </a:xfrm>
          <a:prstGeom prst="rect">
            <a:avLst/>
          </a:prstGeom>
          <a:noFill/>
          <a:ln w="9525">
            <a:noFill/>
          </a:ln>
        </p:spPr>
        <p:txBody>
          <a:bodyPr vert="horz" lIns="90170" tIns="46990" rIns="90170" bIns="46990" anchor="ctr" anchorCtr="0"/>
          <a:lstStyle/>
          <a:p>
            <a:pPr lvl="0"/>
            <a:r>
              <a:rPr lang="zh-CN" altLang="en-US" dirty="0"/>
              <a:t>单击此处编辑母版标题样式</a:t>
            </a:r>
          </a:p>
        </p:txBody>
      </p:sp>
      <p:sp>
        <p:nvSpPr>
          <p:cNvPr id="1027" name="文本占位符 2"/>
          <p:cNvSpPr>
            <a:spLocks noGrp="1"/>
          </p:cNvSpPr>
          <p:nvPr>
            <p:ph type="body"/>
            <p:custDataLst>
              <p:tags r:id="rId14"/>
            </p:custDataLst>
          </p:nvPr>
        </p:nvSpPr>
        <p:spPr>
          <a:xfrm>
            <a:off x="912020" y="2236386"/>
            <a:ext cx="16454438" cy="7140236"/>
          </a:xfrm>
          <a:prstGeom prst="rect">
            <a:avLst/>
          </a:prstGeom>
          <a:noFill/>
          <a:ln w="9525">
            <a:noFill/>
          </a:ln>
        </p:spPr>
        <p:txBody>
          <a:bodyPr vert="horz" lIns="90000" tIns="46800" rIns="90000" bIns="46800" anchor="t" anchorCtr="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5"/>
            </p:custDataLst>
          </p:nvPr>
        </p:nvSpPr>
        <p:spPr>
          <a:xfrm>
            <a:off x="919163" y="9474270"/>
            <a:ext cx="4048125" cy="473952"/>
          </a:xfrm>
          <a:prstGeom prst="rect">
            <a:avLst/>
          </a:prstGeom>
        </p:spPr>
        <p:txBody>
          <a:bodyPr vert="horz" lIns="91440" tIns="45720" rIns="91440" bIns="45720" rtlCol="0" anchor="ctr">
            <a:normAutofit/>
          </a:bodyPr>
          <a:lstStyle>
            <a:lvl1pPr algn="l">
              <a:defRPr sz="1500" baseline="0">
                <a:solidFill>
                  <a:schemeClr val="tx1">
                    <a:tint val="75000"/>
                  </a:schemeClr>
                </a:solidFill>
              </a:defRPr>
            </a:lvl1pPr>
          </a:lstStyle>
          <a:p>
            <a:pPr fontAlgn="auto"/>
            <a:fld id="{760FBDFE-C587-4B4C-A407-44438C67B59E}" type="datetimeFigureOut">
              <a:rPr lang="zh-CN" altLang="en-US" strike="noStrike" noProof="1" smtClean="0">
                <a:latin typeface="+mn-lt"/>
                <a:ea typeface="+mn-ea"/>
                <a:cs typeface="+mn-cs"/>
              </a:rPr>
              <a:t>2025/6/13</a:t>
            </a:fld>
            <a:endParaRPr lang="zh-CN" altLang="en-US" strike="noStrike" noProof="1"/>
          </a:p>
        </p:txBody>
      </p:sp>
      <p:sp>
        <p:nvSpPr>
          <p:cNvPr id="5" name="页脚占位符 4"/>
          <p:cNvSpPr>
            <a:spLocks noGrp="1"/>
          </p:cNvSpPr>
          <p:nvPr>
            <p:ph type="ftr" sz="quarter" idx="3"/>
            <p:custDataLst>
              <p:tags r:id="rId16"/>
            </p:custDataLst>
          </p:nvPr>
        </p:nvSpPr>
        <p:spPr>
          <a:xfrm>
            <a:off x="6174582" y="9474270"/>
            <a:ext cx="5938838" cy="473952"/>
          </a:xfrm>
          <a:prstGeom prst="rect">
            <a:avLst/>
          </a:prstGeom>
        </p:spPr>
        <p:txBody>
          <a:bodyPr vert="horz" lIns="91440" tIns="45720" rIns="91440" bIns="45720" rtlCol="0" anchor="ctr">
            <a:normAutofit/>
          </a:bodyPr>
          <a:lstStyle>
            <a:lvl1pPr algn="ctr">
              <a:defRPr sz="1500" baseline="0">
                <a:solidFill>
                  <a:schemeClr val="tx1">
                    <a:tint val="75000"/>
                  </a:schemeClr>
                </a:solidFill>
              </a:defRPr>
            </a:lvl1pPr>
          </a:lstStyle>
          <a:p>
            <a:pPr fontAlgn="auto"/>
            <a:endParaRPr lang="zh-CN" altLang="en-US" strike="noStrike" noProof="1"/>
          </a:p>
        </p:txBody>
      </p:sp>
      <p:sp>
        <p:nvSpPr>
          <p:cNvPr id="6" name="灯片编号占位符 5"/>
          <p:cNvSpPr>
            <a:spLocks noGrp="1"/>
          </p:cNvSpPr>
          <p:nvPr>
            <p:ph type="sldNum" sz="quarter" idx="4"/>
            <p:custDataLst>
              <p:tags r:id="rId17"/>
            </p:custDataLst>
          </p:nvPr>
        </p:nvSpPr>
        <p:spPr>
          <a:xfrm>
            <a:off x="13315950" y="9474270"/>
            <a:ext cx="4050507" cy="473952"/>
          </a:xfrm>
          <a:prstGeom prst="rect">
            <a:avLst/>
          </a:prstGeom>
        </p:spPr>
        <p:txBody>
          <a:bodyPr vert="horz" lIns="91440" tIns="45720" rIns="91440" bIns="45720" rtlCol="0" anchor="ctr">
            <a:normAutofit/>
          </a:bodyPr>
          <a:lstStyle>
            <a:lvl1pPr algn="r">
              <a:defRPr sz="1500" baseline="0">
                <a:solidFill>
                  <a:schemeClr val="tx1">
                    <a:tint val="75000"/>
                  </a:schemeClr>
                </a:solidFill>
              </a:defRPr>
            </a:lvl1p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1371600" rtl="0" eaLnBrk="1" fontAlgn="auto" latinLnBrk="0" hangingPunct="1">
        <a:lnSpc>
          <a:spcPct val="100000"/>
        </a:lnSpc>
        <a:spcBef>
          <a:spcPct val="0"/>
        </a:spcBef>
        <a:buNone/>
        <a:defRPr sz="5400" b="1" u="none" strike="noStrike" kern="1200" cap="none" spc="300" normalizeH="0" baseline="0">
          <a:solidFill>
            <a:schemeClr val="tx1">
              <a:lumMod val="85000"/>
              <a:lumOff val="15000"/>
            </a:schemeClr>
          </a:solidFill>
          <a:uFillTx/>
          <a:latin typeface="+mj-lt"/>
          <a:ea typeface="+mj-ea"/>
          <a:cs typeface="+mj-cs"/>
        </a:defRPr>
      </a:lvl1pPr>
    </p:titleStyle>
    <p:bodyStyle>
      <a:lvl1pPr marL="342900" indent="-342900" algn="l" defTabSz="1371600" rtl="0" eaLnBrk="1" fontAlgn="auto" latinLnBrk="0" hangingPunct="1">
        <a:lnSpc>
          <a:spcPct val="130000"/>
        </a:lnSpc>
        <a:spcBef>
          <a:spcPts val="0"/>
        </a:spcBef>
        <a:spcAft>
          <a:spcPts val="1000"/>
        </a:spcAft>
        <a:buFont typeface="Arial" panose="020B0604020202020204" pitchFamily="34" charset="0"/>
        <a:buChar char="●"/>
        <a:defRPr sz="2700" u="none" strike="noStrike" kern="1200" cap="none" spc="150" normalizeH="0" baseline="0">
          <a:solidFill>
            <a:schemeClr val="tx1">
              <a:lumMod val="65000"/>
              <a:lumOff val="35000"/>
            </a:schemeClr>
          </a:solidFill>
          <a:uFillTx/>
          <a:latin typeface="+mn-lt"/>
          <a:ea typeface="+mn-ea"/>
          <a:cs typeface="+mn-cs"/>
        </a:defRPr>
      </a:lvl1pPr>
      <a:lvl2pPr marL="1028700" indent="-342900" algn="l" defTabSz="1371600" rtl="0" eaLnBrk="1" fontAlgn="auto" latinLnBrk="0" hangingPunct="1">
        <a:lnSpc>
          <a:spcPct val="120000"/>
        </a:lnSpc>
        <a:spcBef>
          <a:spcPts val="0"/>
        </a:spcBef>
        <a:spcAft>
          <a:spcPts val="600"/>
        </a:spcAft>
        <a:buFont typeface="Arial" panose="020B0604020202020204" pitchFamily="34" charset="0"/>
        <a:buChar char="●"/>
        <a:tabLst>
          <a:tab pos="2414905" algn="l"/>
          <a:tab pos="2414905" algn="l"/>
          <a:tab pos="2414905" algn="l"/>
          <a:tab pos="2414905" algn="l"/>
        </a:tabLst>
        <a:defRPr sz="2400" u="none" strike="noStrike" kern="1200" cap="none" spc="150" normalizeH="0" baseline="0">
          <a:solidFill>
            <a:schemeClr val="tx1">
              <a:lumMod val="65000"/>
              <a:lumOff val="35000"/>
            </a:schemeClr>
          </a:solidFill>
          <a:uFillTx/>
          <a:latin typeface="+mn-lt"/>
          <a:ea typeface="+mn-ea"/>
          <a:cs typeface="+mn-cs"/>
        </a:defRPr>
      </a:lvl2pPr>
      <a:lvl3pPr marL="1714500" indent="-342900" algn="l" defTabSz="1371600" rtl="0" eaLnBrk="1" fontAlgn="auto" latinLnBrk="0" hangingPunct="1">
        <a:lnSpc>
          <a:spcPct val="120000"/>
        </a:lnSpc>
        <a:spcBef>
          <a:spcPts val="0"/>
        </a:spcBef>
        <a:spcAft>
          <a:spcPts val="600"/>
        </a:spcAft>
        <a:buFont typeface="Arial" panose="020B0604020202020204" pitchFamily="34" charset="0"/>
        <a:buChar char="●"/>
        <a:defRPr sz="2400" u="none" strike="noStrike" kern="1200" cap="none" spc="150" normalizeH="0" baseline="0">
          <a:solidFill>
            <a:schemeClr val="tx1">
              <a:lumMod val="65000"/>
              <a:lumOff val="35000"/>
            </a:schemeClr>
          </a:solidFill>
          <a:uFillTx/>
          <a:latin typeface="+mn-lt"/>
          <a:ea typeface="+mn-ea"/>
          <a:cs typeface="+mn-cs"/>
        </a:defRPr>
      </a:lvl3pPr>
      <a:lvl4pPr marL="2400935" indent="-342900" algn="l" defTabSz="1371600" rtl="0" eaLnBrk="1" fontAlgn="auto" latinLnBrk="0" hangingPunct="1">
        <a:lnSpc>
          <a:spcPct val="120000"/>
        </a:lnSpc>
        <a:spcBef>
          <a:spcPts val="0"/>
        </a:spcBef>
        <a:spcAft>
          <a:spcPts val="300"/>
        </a:spcAft>
        <a:buFont typeface="Wingdings" panose="05000000000000000000" charset="0"/>
        <a:buChar char=""/>
        <a:defRPr sz="2100" u="none" strike="noStrike" kern="1200" cap="none" spc="150" normalizeH="0" baseline="0">
          <a:solidFill>
            <a:schemeClr val="tx1">
              <a:lumMod val="65000"/>
              <a:lumOff val="35000"/>
            </a:schemeClr>
          </a:solidFill>
          <a:uFillTx/>
          <a:latin typeface="+mn-lt"/>
          <a:ea typeface="+mn-ea"/>
          <a:cs typeface="+mn-cs"/>
        </a:defRPr>
      </a:lvl4pPr>
      <a:lvl5pPr marL="3086735" indent="-342900" algn="l" defTabSz="1371600" rtl="0" eaLnBrk="1" fontAlgn="auto" latinLnBrk="0" hangingPunct="1">
        <a:lnSpc>
          <a:spcPct val="120000"/>
        </a:lnSpc>
        <a:spcBef>
          <a:spcPts val="0"/>
        </a:spcBef>
        <a:spcAft>
          <a:spcPts val="300"/>
        </a:spcAft>
        <a:buFont typeface="Arial" panose="020B0604020202020204" pitchFamily="34" charset="0"/>
        <a:buChar char="•"/>
        <a:defRPr sz="2100" u="none" strike="noStrike" kern="1200" cap="none" spc="150" normalizeH="0" baseline="0">
          <a:solidFill>
            <a:schemeClr val="tx1">
              <a:lumMod val="65000"/>
              <a:lumOff val="35000"/>
            </a:schemeClr>
          </a:solidFill>
          <a:uFillTx/>
          <a:latin typeface="+mn-lt"/>
          <a:ea typeface="+mn-ea"/>
          <a:cs typeface="+mn-cs"/>
        </a:defRPr>
      </a:lvl5pPr>
      <a:lvl6pPr marL="3772535"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8335"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4135"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3057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8035" algn="l" defTabSz="1371600" rtl="0" eaLnBrk="1" latinLnBrk="0" hangingPunct="1">
        <a:defRPr sz="2700" kern="1200">
          <a:solidFill>
            <a:schemeClr val="tx1"/>
          </a:solidFill>
          <a:latin typeface="+mn-lt"/>
          <a:ea typeface="+mn-ea"/>
          <a:cs typeface="+mn-cs"/>
        </a:defRPr>
      </a:lvl4pPr>
      <a:lvl5pPr marL="2743835" algn="l" defTabSz="1371600" rtl="0" eaLnBrk="1" latinLnBrk="0" hangingPunct="1">
        <a:defRPr sz="2700" kern="1200">
          <a:solidFill>
            <a:schemeClr val="tx1"/>
          </a:solidFill>
          <a:latin typeface="+mn-lt"/>
          <a:ea typeface="+mn-ea"/>
          <a:cs typeface="+mn-cs"/>
        </a:defRPr>
      </a:lvl5pPr>
      <a:lvl6pPr marL="3429635" algn="l" defTabSz="1371600" rtl="0" eaLnBrk="1" latinLnBrk="0" hangingPunct="1">
        <a:defRPr sz="2700" kern="1200">
          <a:solidFill>
            <a:schemeClr val="tx1"/>
          </a:solidFill>
          <a:latin typeface="+mn-lt"/>
          <a:ea typeface="+mn-ea"/>
          <a:cs typeface="+mn-cs"/>
        </a:defRPr>
      </a:lvl6pPr>
      <a:lvl7pPr marL="4115435" algn="l" defTabSz="1371600" rtl="0" eaLnBrk="1" latinLnBrk="0" hangingPunct="1">
        <a:defRPr sz="2700" kern="1200">
          <a:solidFill>
            <a:schemeClr val="tx1"/>
          </a:solidFill>
          <a:latin typeface="+mn-lt"/>
          <a:ea typeface="+mn-ea"/>
          <a:cs typeface="+mn-cs"/>
        </a:defRPr>
      </a:lvl7pPr>
      <a:lvl8pPr marL="4801235" algn="l" defTabSz="1371600" rtl="0" eaLnBrk="1" latinLnBrk="0" hangingPunct="1">
        <a:defRPr sz="2700" kern="1200">
          <a:solidFill>
            <a:schemeClr val="tx1"/>
          </a:solidFill>
          <a:latin typeface="+mn-lt"/>
          <a:ea typeface="+mn-ea"/>
          <a:cs typeface="+mn-cs"/>
        </a:defRPr>
      </a:lvl8pPr>
      <a:lvl9pPr marL="548767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9.xml"/><Relationship Id="rId7" Type="http://schemas.openxmlformats.org/officeDocument/2006/relationships/image" Target="../media/image2.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notesSlide" Target="../notesSlides/notesSlide1.xml"/><Relationship Id="rId5" Type="http://schemas.openxmlformats.org/officeDocument/2006/relationships/slideLayout" Target="../slideLayouts/slideLayout7.xml"/><Relationship Id="rId10" Type="http://schemas.openxmlformats.org/officeDocument/2006/relationships/image" Target="../media/image5.png"/><Relationship Id="rId4" Type="http://schemas.openxmlformats.org/officeDocument/2006/relationships/tags" Target="../tags/tag10.xm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3" Type="http://schemas.openxmlformats.org/officeDocument/2006/relationships/tags" Target="../tags/tag61.xml"/><Relationship Id="rId7" Type="http://schemas.openxmlformats.org/officeDocument/2006/relationships/slideLayout" Target="../slideLayouts/slideLayout7.xml"/><Relationship Id="rId12" Type="http://schemas.openxmlformats.org/officeDocument/2006/relationships/hyperlink" Target="https://jalammar.github.io/" TargetMode="Externa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image" Target="../media/image22.png"/><Relationship Id="rId5" Type="http://schemas.openxmlformats.org/officeDocument/2006/relationships/tags" Target="../tags/tag63.xml"/><Relationship Id="rId10" Type="http://schemas.openxmlformats.org/officeDocument/2006/relationships/image" Target="../media/image21.png"/><Relationship Id="rId4" Type="http://schemas.openxmlformats.org/officeDocument/2006/relationships/tags" Target="../tags/tag62.xml"/><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3" Type="http://schemas.openxmlformats.org/officeDocument/2006/relationships/tags" Target="../tags/tag67.xml"/><Relationship Id="rId7" Type="http://schemas.openxmlformats.org/officeDocument/2006/relationships/slideLayout" Target="../slideLayouts/slideLayout7.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tags" Target="../tags/tag70.xml"/><Relationship Id="rId5" Type="http://schemas.openxmlformats.org/officeDocument/2006/relationships/tags" Target="../tags/tag69.xml"/><Relationship Id="rId10" Type="http://schemas.openxmlformats.org/officeDocument/2006/relationships/image" Target="../media/image23.png"/><Relationship Id="rId4" Type="http://schemas.openxmlformats.org/officeDocument/2006/relationships/tags" Target="../tags/tag68.xml"/><Relationship Id="rId9"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2.xml"/><Relationship Id="rId3" Type="http://schemas.openxmlformats.org/officeDocument/2006/relationships/tags" Target="../tags/tag73.xml"/><Relationship Id="rId7" Type="http://schemas.openxmlformats.org/officeDocument/2006/relationships/slideLayout" Target="../slideLayouts/slideLayout7.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tags" Target="../tags/tag74.xml"/><Relationship Id="rId9"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3.xml"/><Relationship Id="rId3" Type="http://schemas.openxmlformats.org/officeDocument/2006/relationships/tags" Target="../tags/tag79.xml"/><Relationship Id="rId7" Type="http://schemas.openxmlformats.org/officeDocument/2006/relationships/slideLayout" Target="../slideLayouts/slideLayout7.xml"/><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9"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4.xml"/><Relationship Id="rId3" Type="http://schemas.openxmlformats.org/officeDocument/2006/relationships/tags" Target="../tags/tag85.xml"/><Relationship Id="rId7" Type="http://schemas.openxmlformats.org/officeDocument/2006/relationships/slideLayout" Target="../slideLayouts/slideLayout7.xml"/><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tags" Target="../tags/tag88.xml"/><Relationship Id="rId5" Type="http://schemas.openxmlformats.org/officeDocument/2006/relationships/tags" Target="../tags/tag87.xml"/><Relationship Id="rId4" Type="http://schemas.openxmlformats.org/officeDocument/2006/relationships/tags" Target="../tags/tag86.xml"/><Relationship Id="rId9"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5.xml"/><Relationship Id="rId3" Type="http://schemas.openxmlformats.org/officeDocument/2006/relationships/tags" Target="../tags/tag91.xml"/><Relationship Id="rId7" Type="http://schemas.openxmlformats.org/officeDocument/2006/relationships/slideLayout" Target="../slideLayouts/slideLayout7.xml"/><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 Id="rId9"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3" Type="http://schemas.openxmlformats.org/officeDocument/2006/relationships/tags" Target="../tags/tag97.xml"/><Relationship Id="rId7" Type="http://schemas.openxmlformats.org/officeDocument/2006/relationships/slideLayout" Target="../slideLayouts/slideLayout7.xml"/><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tags" Target="../tags/tag100.xml"/><Relationship Id="rId5" Type="http://schemas.openxmlformats.org/officeDocument/2006/relationships/tags" Target="../tags/tag99.xml"/><Relationship Id="rId4" Type="http://schemas.openxmlformats.org/officeDocument/2006/relationships/tags" Target="../tags/tag98.xml"/><Relationship Id="rId9"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3" Type="http://schemas.openxmlformats.org/officeDocument/2006/relationships/tags" Target="../tags/tag103.xml"/><Relationship Id="rId7" Type="http://schemas.openxmlformats.org/officeDocument/2006/relationships/slideLayout" Target="../slideLayouts/slideLayout7.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tags" Target="../tags/tag104.xml"/><Relationship Id="rId9"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8.xml"/><Relationship Id="rId3" Type="http://schemas.openxmlformats.org/officeDocument/2006/relationships/tags" Target="../tags/tag109.xml"/><Relationship Id="rId7" Type="http://schemas.openxmlformats.org/officeDocument/2006/relationships/slideLayout" Target="../slideLayouts/slideLayout7.xml"/><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tags" Target="../tags/tag112.xml"/><Relationship Id="rId5" Type="http://schemas.openxmlformats.org/officeDocument/2006/relationships/tags" Target="../tags/tag111.xml"/><Relationship Id="rId4" Type="http://schemas.openxmlformats.org/officeDocument/2006/relationships/tags" Target="../tags/tag110.xml"/><Relationship Id="rId9"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9.xml"/><Relationship Id="rId3" Type="http://schemas.openxmlformats.org/officeDocument/2006/relationships/tags" Target="../tags/tag115.xml"/><Relationship Id="rId7" Type="http://schemas.openxmlformats.org/officeDocument/2006/relationships/slideLayout" Target="../slideLayouts/slideLayout7.xml"/><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tags" Target="../tags/tag118.xml"/><Relationship Id="rId5" Type="http://schemas.openxmlformats.org/officeDocument/2006/relationships/tags" Target="../tags/tag117.xml"/><Relationship Id="rId10" Type="http://schemas.openxmlformats.org/officeDocument/2006/relationships/image" Target="../media/image24.jpeg"/><Relationship Id="rId4" Type="http://schemas.openxmlformats.org/officeDocument/2006/relationships/tags" Target="../tags/tag116.xml"/><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13" Type="http://schemas.openxmlformats.org/officeDocument/2006/relationships/image" Target="../media/image9.png"/><Relationship Id="rId3" Type="http://schemas.openxmlformats.org/officeDocument/2006/relationships/tags" Target="../tags/tag13.xml"/><Relationship Id="rId7" Type="http://schemas.openxmlformats.org/officeDocument/2006/relationships/slideLayout" Target="../slideLayouts/slideLayout7.xml"/><Relationship Id="rId12" Type="http://schemas.openxmlformats.org/officeDocument/2006/relationships/image" Target="../media/image8.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image" Target="../media/image7.png"/><Relationship Id="rId5" Type="http://schemas.openxmlformats.org/officeDocument/2006/relationships/tags" Target="../tags/tag15.xml"/><Relationship Id="rId10" Type="http://schemas.openxmlformats.org/officeDocument/2006/relationships/image" Target="../media/image6.png"/><Relationship Id="rId4" Type="http://schemas.openxmlformats.org/officeDocument/2006/relationships/tags" Target="../tags/tag14.xml"/><Relationship Id="rId9"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20.xml"/><Relationship Id="rId3" Type="http://schemas.openxmlformats.org/officeDocument/2006/relationships/tags" Target="../tags/tag121.xml"/><Relationship Id="rId7" Type="http://schemas.openxmlformats.org/officeDocument/2006/relationships/slideLayout" Target="../slideLayouts/slideLayout7.xml"/><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tags" Target="../tags/tag124.xml"/><Relationship Id="rId5" Type="http://schemas.openxmlformats.org/officeDocument/2006/relationships/tags" Target="../tags/tag123.xml"/><Relationship Id="rId4" Type="http://schemas.openxmlformats.org/officeDocument/2006/relationships/tags" Target="../tags/tag122.xml"/><Relationship Id="rId9"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1.xml"/><Relationship Id="rId3" Type="http://schemas.openxmlformats.org/officeDocument/2006/relationships/tags" Target="../tags/tag127.xml"/><Relationship Id="rId7" Type="http://schemas.openxmlformats.org/officeDocument/2006/relationships/slideLayout" Target="../slideLayouts/slideLayout7.xml"/><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tags" Target="../tags/tag130.xml"/><Relationship Id="rId11" Type="http://schemas.openxmlformats.org/officeDocument/2006/relationships/image" Target="../media/image25.png"/><Relationship Id="rId5" Type="http://schemas.openxmlformats.org/officeDocument/2006/relationships/tags" Target="../tags/tag129.xml"/><Relationship Id="rId10" Type="http://schemas.openxmlformats.org/officeDocument/2006/relationships/image" Target="../media/image3.png"/><Relationship Id="rId4" Type="http://schemas.openxmlformats.org/officeDocument/2006/relationships/tags" Target="../tags/tag128.xml"/><Relationship Id="rId9" Type="http://schemas.microsoft.com/office/2018/10/relationships/comments" Target="../comments/modernComment_10E_FA9BADD0.xml"/></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2.xml"/><Relationship Id="rId3" Type="http://schemas.openxmlformats.org/officeDocument/2006/relationships/tags" Target="../tags/tag133.xml"/><Relationship Id="rId7" Type="http://schemas.openxmlformats.org/officeDocument/2006/relationships/slideLayout" Target="../slideLayouts/slideLayout7.xml"/><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tags" Target="../tags/tag136.xml"/><Relationship Id="rId5" Type="http://schemas.openxmlformats.org/officeDocument/2006/relationships/tags" Target="../tags/tag135.xml"/><Relationship Id="rId10" Type="http://schemas.openxmlformats.org/officeDocument/2006/relationships/image" Target="../media/image26.png"/><Relationship Id="rId4" Type="http://schemas.openxmlformats.org/officeDocument/2006/relationships/tags" Target="../tags/tag134.xml"/><Relationship Id="rId9"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3.xml"/><Relationship Id="rId3" Type="http://schemas.openxmlformats.org/officeDocument/2006/relationships/tags" Target="../tags/tag139.xml"/><Relationship Id="rId7" Type="http://schemas.openxmlformats.org/officeDocument/2006/relationships/slideLayout" Target="../slideLayouts/slideLayout7.xml"/><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tags" Target="../tags/tag142.xml"/><Relationship Id="rId11" Type="http://schemas.openxmlformats.org/officeDocument/2006/relationships/image" Target="../media/image28.png"/><Relationship Id="rId5" Type="http://schemas.openxmlformats.org/officeDocument/2006/relationships/tags" Target="../tags/tag141.xml"/><Relationship Id="rId10" Type="http://schemas.openxmlformats.org/officeDocument/2006/relationships/image" Target="../media/image27.png"/><Relationship Id="rId4" Type="http://schemas.openxmlformats.org/officeDocument/2006/relationships/tags" Target="../tags/tag140.xml"/><Relationship Id="rId9" Type="http://schemas.openxmlformats.org/officeDocument/2006/relationships/image" Target="../media/image3.png"/></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4.xml"/><Relationship Id="rId3" Type="http://schemas.openxmlformats.org/officeDocument/2006/relationships/tags" Target="../tags/tag145.xml"/><Relationship Id="rId7" Type="http://schemas.openxmlformats.org/officeDocument/2006/relationships/slideLayout" Target="../slideLayouts/slideLayout7.xml"/><Relationship Id="rId12" Type="http://schemas.openxmlformats.org/officeDocument/2006/relationships/image" Target="../media/image31.png"/><Relationship Id="rId2" Type="http://schemas.openxmlformats.org/officeDocument/2006/relationships/tags" Target="../tags/tag144.xml"/><Relationship Id="rId1" Type="http://schemas.openxmlformats.org/officeDocument/2006/relationships/tags" Target="../tags/tag143.xml"/><Relationship Id="rId6" Type="http://schemas.openxmlformats.org/officeDocument/2006/relationships/tags" Target="../tags/tag148.xml"/><Relationship Id="rId11" Type="http://schemas.openxmlformats.org/officeDocument/2006/relationships/image" Target="../media/image30.png"/><Relationship Id="rId5" Type="http://schemas.openxmlformats.org/officeDocument/2006/relationships/tags" Target="../tags/tag147.xml"/><Relationship Id="rId10" Type="http://schemas.openxmlformats.org/officeDocument/2006/relationships/image" Target="../media/image29.png"/><Relationship Id="rId4" Type="http://schemas.openxmlformats.org/officeDocument/2006/relationships/tags" Target="../tags/tag146.xml"/><Relationship Id="rId9"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5.xml"/><Relationship Id="rId3" Type="http://schemas.openxmlformats.org/officeDocument/2006/relationships/tags" Target="../tags/tag151.xml"/><Relationship Id="rId7" Type="http://schemas.openxmlformats.org/officeDocument/2006/relationships/slideLayout" Target="../slideLayouts/slideLayout7.xml"/><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tags" Target="../tags/tag154.xml"/><Relationship Id="rId5" Type="http://schemas.openxmlformats.org/officeDocument/2006/relationships/tags" Target="../tags/tag153.xml"/><Relationship Id="rId4" Type="http://schemas.openxmlformats.org/officeDocument/2006/relationships/tags" Target="../tags/tag152.xml"/><Relationship Id="rId9" Type="http://schemas.openxmlformats.org/officeDocument/2006/relationships/image" Target="../media/image3.png"/></Relationships>
</file>

<file path=ppt/slides/_rels/slide2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57.xml"/><Relationship Id="rId7" Type="http://schemas.openxmlformats.org/officeDocument/2006/relationships/notesSlide" Target="../notesSlides/notesSlide26.xml"/><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slideLayout" Target="../slideLayouts/slideLayout7.xml"/><Relationship Id="rId11" Type="http://schemas.openxmlformats.org/officeDocument/2006/relationships/hyperlink" Target="https://zhuanlan.zhihu.com/p/398039366" TargetMode="External"/><Relationship Id="rId5" Type="http://schemas.openxmlformats.org/officeDocument/2006/relationships/tags" Target="../tags/tag159.xml"/><Relationship Id="rId10" Type="http://schemas.openxmlformats.org/officeDocument/2006/relationships/hyperlink" Target="https://www.paddlepaddle.org.cn/tutorials/projectdetail/4397825" TargetMode="External"/><Relationship Id="rId4" Type="http://schemas.openxmlformats.org/officeDocument/2006/relationships/tags" Target="../tags/tag158.xml"/><Relationship Id="rId9" Type="http://schemas.openxmlformats.org/officeDocument/2006/relationships/image" Target="../media/image3.png"/></Relationships>
</file>

<file path=ppt/slides/_rels/slide2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62.xml"/><Relationship Id="rId7" Type="http://schemas.openxmlformats.org/officeDocument/2006/relationships/notesSlide" Target="../notesSlides/notesSlide27.xml"/><Relationship Id="rId12" Type="http://schemas.openxmlformats.org/officeDocument/2006/relationships/hyperlink" Target="https://www.paddlepaddle.org.cn/tutorials/projectdetail/4397825" TargetMode="External"/><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slideLayout" Target="../slideLayouts/slideLayout7.xml"/><Relationship Id="rId11" Type="http://schemas.openxmlformats.org/officeDocument/2006/relationships/hyperlink" Target="https://arxiv.org/pdf/1906.04341v1" TargetMode="External"/><Relationship Id="rId5" Type="http://schemas.openxmlformats.org/officeDocument/2006/relationships/tags" Target="../tags/tag164.xml"/><Relationship Id="rId10" Type="http://schemas.openxmlformats.org/officeDocument/2006/relationships/hyperlink" Target="https://zhuanlan.zhihu.com/p/626820422" TargetMode="External"/><Relationship Id="rId4" Type="http://schemas.openxmlformats.org/officeDocument/2006/relationships/tags" Target="../tags/tag163.xml"/><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3" Type="http://schemas.openxmlformats.org/officeDocument/2006/relationships/tags" Target="../tags/tag19.xml"/><Relationship Id="rId7" Type="http://schemas.openxmlformats.org/officeDocument/2006/relationships/slideLayout" Target="../slideLayouts/slideLayout7.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13" Type="http://schemas.openxmlformats.org/officeDocument/2006/relationships/hyperlink" Target="https://jalammar.github.io/" TargetMode="External"/><Relationship Id="rId3" Type="http://schemas.openxmlformats.org/officeDocument/2006/relationships/tags" Target="../tags/tag25.xml"/><Relationship Id="rId7" Type="http://schemas.openxmlformats.org/officeDocument/2006/relationships/slideLayout" Target="../slideLayouts/slideLayout7.xml"/><Relationship Id="rId12" Type="http://schemas.openxmlformats.org/officeDocument/2006/relationships/image" Target="../media/image11.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image" Target="../media/image10.png"/><Relationship Id="rId5" Type="http://schemas.openxmlformats.org/officeDocument/2006/relationships/tags" Target="../tags/tag27.xml"/><Relationship Id="rId15" Type="http://schemas.openxmlformats.org/officeDocument/2006/relationships/image" Target="../media/image13.png"/><Relationship Id="rId10" Type="http://schemas.openxmlformats.org/officeDocument/2006/relationships/image" Target="../media/image3.png"/><Relationship Id="rId4" Type="http://schemas.openxmlformats.org/officeDocument/2006/relationships/tags" Target="../tags/tag26.xml"/><Relationship Id="rId9" Type="http://schemas.microsoft.com/office/2018/10/relationships/comments" Target="../comments/modernComment_122_93BA74D4.xml"/><Relationship Id="rId1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3" Type="http://schemas.openxmlformats.org/officeDocument/2006/relationships/tags" Target="../tags/tag31.xml"/><Relationship Id="rId7" Type="http://schemas.openxmlformats.org/officeDocument/2006/relationships/slideLayout" Target="../slideLayouts/slideLayout7.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image" Target="../media/image14.png"/><Relationship Id="rId5" Type="http://schemas.openxmlformats.org/officeDocument/2006/relationships/tags" Target="../tags/tag33.xml"/><Relationship Id="rId10" Type="http://schemas.openxmlformats.org/officeDocument/2006/relationships/hyperlink" Target="https://jalammar.github.io/" TargetMode="External"/><Relationship Id="rId4" Type="http://schemas.openxmlformats.org/officeDocument/2006/relationships/tags" Target="../tags/tag32.xml"/><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3" Type="http://schemas.openxmlformats.org/officeDocument/2006/relationships/tags" Target="../tags/tag37.xml"/><Relationship Id="rId7" Type="http://schemas.openxmlformats.org/officeDocument/2006/relationships/slideLayout" Target="../slideLayouts/slideLayout7.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hyperlink" Target="https://jalammar.github.io/" TargetMode="External"/><Relationship Id="rId5" Type="http://schemas.openxmlformats.org/officeDocument/2006/relationships/tags" Target="../tags/tag39.xml"/><Relationship Id="rId10" Type="http://schemas.openxmlformats.org/officeDocument/2006/relationships/image" Target="../media/image15.png"/><Relationship Id="rId4" Type="http://schemas.openxmlformats.org/officeDocument/2006/relationships/tags" Target="../tags/tag38.xml"/><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3" Type="http://schemas.openxmlformats.org/officeDocument/2006/relationships/tags" Target="../tags/tag43.xml"/><Relationship Id="rId7" Type="http://schemas.openxmlformats.org/officeDocument/2006/relationships/slideLayout" Target="../slideLayouts/slideLayout7.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image" Target="../media/image17.png"/><Relationship Id="rId5" Type="http://schemas.openxmlformats.org/officeDocument/2006/relationships/tags" Target="../tags/tag45.xml"/><Relationship Id="rId10" Type="http://schemas.openxmlformats.org/officeDocument/2006/relationships/image" Target="../media/image16.png"/><Relationship Id="rId4" Type="http://schemas.openxmlformats.org/officeDocument/2006/relationships/tags" Target="../tags/tag44.xml"/><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3" Type="http://schemas.openxmlformats.org/officeDocument/2006/relationships/tags" Target="../tags/tag49.xml"/><Relationship Id="rId7" Type="http://schemas.openxmlformats.org/officeDocument/2006/relationships/slideLayout" Target="../slideLayouts/slideLayout7.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tags" Target="../tags/tag52.xml"/><Relationship Id="rId5" Type="http://schemas.openxmlformats.org/officeDocument/2006/relationships/tags" Target="../tags/tag51.xml"/><Relationship Id="rId10" Type="http://schemas.openxmlformats.org/officeDocument/2006/relationships/image" Target="../media/image18.jpeg"/><Relationship Id="rId4" Type="http://schemas.openxmlformats.org/officeDocument/2006/relationships/tags" Target="../tags/tag50.xml"/><Relationship Id="rId9"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3" Type="http://schemas.openxmlformats.org/officeDocument/2006/relationships/tags" Target="../tags/tag55.xml"/><Relationship Id="rId7" Type="http://schemas.openxmlformats.org/officeDocument/2006/relationships/slideLayout" Target="../slideLayouts/slideLayout7.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image" Target="../media/image20.png"/><Relationship Id="rId5" Type="http://schemas.openxmlformats.org/officeDocument/2006/relationships/tags" Target="../tags/tag57.xml"/><Relationship Id="rId10" Type="http://schemas.openxmlformats.org/officeDocument/2006/relationships/image" Target="../media/image19.png"/><Relationship Id="rId4" Type="http://schemas.openxmlformats.org/officeDocument/2006/relationships/tags" Target="../tags/tag56.xml"/><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图片 2" descr="D:\研1\溶酶体\1003剪影\剪影绿 低版本.png剪影绿 低版本"/>
          <p:cNvPicPr>
            <a:picLocks noChangeAspect="1"/>
          </p:cNvPicPr>
          <p:nvPr/>
        </p:nvPicPr>
        <p:blipFill>
          <a:blip r:embed="rId7"/>
          <a:srcRect/>
          <a:stretch>
            <a:fillRect/>
          </a:stretch>
        </p:blipFill>
        <p:spPr>
          <a:xfrm>
            <a:off x="0" y="8068575"/>
            <a:ext cx="18288000" cy="3657600"/>
          </a:xfrm>
          <a:prstGeom prst="rect">
            <a:avLst/>
          </a:prstGeom>
          <a:noFill/>
          <a:ln w="9525">
            <a:noFill/>
          </a:ln>
        </p:spPr>
      </p:pic>
      <p:sp>
        <p:nvSpPr>
          <p:cNvPr id="3" name="矩形 2"/>
          <p:cNvSpPr/>
          <p:nvPr>
            <p:custDataLst>
              <p:tags r:id="rId2"/>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p:cNvPicPr>
            <a:picLocks noChangeAspect="1"/>
          </p:cNvPicPr>
          <p:nvPr/>
        </p:nvPicPr>
        <p:blipFill>
          <a:blip r:embed="rId8"/>
          <a:stretch>
            <a:fillRect/>
          </a:stretch>
        </p:blipFill>
        <p:spPr>
          <a:xfrm>
            <a:off x="14723745" y="281887"/>
            <a:ext cx="3251835" cy="685800"/>
          </a:xfrm>
          <a:prstGeom prst="rect">
            <a:avLst/>
          </a:prstGeom>
        </p:spPr>
      </p:pic>
      <p:sp>
        <p:nvSpPr>
          <p:cNvPr id="3078" name="文本框 3"/>
          <p:cNvSpPr txBox="1"/>
          <p:nvPr>
            <p:custDataLst>
              <p:tags r:id="rId3"/>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01</a:t>
            </a:r>
          </a:p>
        </p:txBody>
      </p:sp>
      <p:sp>
        <p:nvSpPr>
          <p:cNvPr id="4" name="文本框 3"/>
          <p:cNvSpPr txBox="1"/>
          <p:nvPr>
            <p:custDataLst>
              <p:tags r:id="rId4"/>
            </p:custDataLst>
          </p:nvPr>
        </p:nvSpPr>
        <p:spPr>
          <a:xfrm>
            <a:off x="1216343" y="258075"/>
            <a:ext cx="12663488" cy="806768"/>
          </a:xfrm>
          <a:prstGeom prst="rect">
            <a:avLst/>
          </a:prstGeom>
          <a:noFill/>
        </p:spPr>
        <p:txBody>
          <a:bodyPr wrap="square" rtlCol="0">
            <a:noAutofit/>
          </a:bodyPr>
          <a:lstStyle/>
          <a:p>
            <a:r>
              <a:rPr lang="zh-CN" altLang="en-US" sz="4200" b="1" dirty="0">
                <a:solidFill>
                  <a:schemeClr val="bg1"/>
                </a:solidFill>
              </a:rPr>
              <a:t>注意力机制里的</a:t>
            </a:r>
            <a:r>
              <a:rPr lang="en-US" altLang="zh-CN" sz="4200" b="1" dirty="0">
                <a:solidFill>
                  <a:schemeClr val="bg1"/>
                </a:solidFill>
              </a:rPr>
              <a:t>QKV</a:t>
            </a:r>
            <a:endParaRPr lang="zh-CN" altLang="en-US" sz="4200" dirty="0">
              <a:solidFill>
                <a:schemeClr val="bg1"/>
              </a:solidFill>
            </a:endParaRPr>
          </a:p>
        </p:txBody>
      </p:sp>
      <p:sp>
        <p:nvSpPr>
          <p:cNvPr id="7" name="文本框 6">
            <a:extLst>
              <a:ext uri="{FF2B5EF4-FFF2-40B4-BE49-F238E27FC236}">
                <a16:creationId xmlns:a16="http://schemas.microsoft.com/office/drawing/2014/main" id="{3484D123-63E8-A9A2-35DA-83FEDEC70ACC}"/>
              </a:ext>
            </a:extLst>
          </p:cNvPr>
          <p:cNvSpPr txBox="1"/>
          <p:nvPr/>
        </p:nvSpPr>
        <p:spPr>
          <a:xfrm>
            <a:off x="706120" y="2569230"/>
            <a:ext cx="6469595" cy="5150128"/>
          </a:xfrm>
          <a:prstGeom prst="rect">
            <a:avLst/>
          </a:prstGeom>
          <a:noFill/>
        </p:spPr>
        <p:txBody>
          <a:bodyPr wrap="square">
            <a:spAutoFit/>
          </a:bodyPr>
          <a:lstStyle/>
          <a:p>
            <a:pPr algn="l">
              <a:spcAft>
                <a:spcPts val="1350"/>
              </a:spcAft>
              <a:buNone/>
            </a:pPr>
            <a:r>
              <a:rPr lang="zh-CN" altLang="en-US" sz="2400" b="0" i="0" dirty="0">
                <a:solidFill>
                  <a:srgbClr val="1A1C1E"/>
                </a:solidFill>
                <a:effectLst/>
                <a:latin typeface="Times New Roman" panose="02020603050405020304" pitchFamily="18" charset="0"/>
                <a:ea typeface="SimSun" panose="02010600030101010101" pitchFamily="2" charset="-122"/>
                <a:cs typeface="Times New Roman" panose="02020603050405020304" pitchFamily="18" charset="0"/>
              </a:rPr>
              <a:t>注意力机制是是</a:t>
            </a:r>
            <a:r>
              <a:rPr lang="en" altLang="zh-CN" sz="2400" b="0" i="0" dirty="0">
                <a:solidFill>
                  <a:srgbClr val="1A1C1E"/>
                </a:solidFill>
                <a:effectLst/>
                <a:latin typeface="Times New Roman" panose="02020603050405020304" pitchFamily="18" charset="0"/>
                <a:ea typeface="SimSun" panose="02010600030101010101" pitchFamily="2" charset="-122"/>
                <a:cs typeface="Times New Roman" panose="02020603050405020304" pitchFamily="18" charset="0"/>
              </a:rPr>
              <a:t>Transformer</a:t>
            </a:r>
            <a:r>
              <a:rPr lang="zh-CN" altLang="en-US" sz="2400" b="0" i="0" dirty="0">
                <a:solidFill>
                  <a:srgbClr val="1A1C1E"/>
                </a:solidFill>
                <a:effectLst/>
                <a:latin typeface="Times New Roman" panose="02020603050405020304" pitchFamily="18" charset="0"/>
                <a:ea typeface="SimSun" panose="02010600030101010101" pitchFamily="2" charset="-122"/>
                <a:cs typeface="Times New Roman" panose="02020603050405020304" pitchFamily="18" charset="0"/>
              </a:rPr>
              <a:t>模型的核心组成部分，它通过模拟人类的认知过程，使模型能够专注于输入数据中最关键的信息。</a:t>
            </a:r>
          </a:p>
          <a:p>
            <a:pPr algn="l">
              <a:spcAft>
                <a:spcPts val="225"/>
              </a:spcAft>
              <a:buFont typeface="Arial" panose="020B0604020202020204" pitchFamily="34" charset="0"/>
              <a:buChar char="•"/>
            </a:pPr>
            <a:r>
              <a:rPr lang="en" altLang="zh-CN" sz="2400" b="1" i="0" dirty="0">
                <a:solidFill>
                  <a:srgbClr val="1A1C1E"/>
                </a:solidFill>
                <a:effectLst/>
                <a:latin typeface="Times New Roman" panose="02020603050405020304" pitchFamily="18" charset="0"/>
                <a:ea typeface="SimSun" panose="02010600030101010101" pitchFamily="2" charset="-122"/>
                <a:cs typeface="Times New Roman" panose="02020603050405020304" pitchFamily="18" charset="0"/>
              </a:rPr>
              <a:t>Query (</a:t>
            </a:r>
            <a:r>
              <a:rPr lang="zh-CN" altLang="en-US" sz="2400" b="1" i="0" dirty="0">
                <a:solidFill>
                  <a:srgbClr val="1A1C1E"/>
                </a:solidFill>
                <a:effectLst/>
                <a:latin typeface="Times New Roman" panose="02020603050405020304" pitchFamily="18" charset="0"/>
                <a:ea typeface="SimSun" panose="02010600030101010101" pitchFamily="2" charset="-122"/>
                <a:cs typeface="Times New Roman" panose="02020603050405020304" pitchFamily="18" charset="0"/>
              </a:rPr>
              <a:t>查询</a:t>
            </a:r>
            <a:r>
              <a:rPr lang="en-US" altLang="zh-CN" sz="2400" b="1" i="0" dirty="0">
                <a:solidFill>
                  <a:srgbClr val="1A1C1E"/>
                </a:solidFill>
                <a:effectLst/>
                <a:latin typeface="Times New Roman" panose="02020603050405020304" pitchFamily="18" charset="0"/>
                <a:ea typeface="SimSun" panose="02010600030101010101" pitchFamily="2" charset="-122"/>
                <a:cs typeface="Times New Roman" panose="02020603050405020304" pitchFamily="18" charset="0"/>
              </a:rPr>
              <a:t>):</a:t>
            </a:r>
            <a:r>
              <a:rPr lang="zh-CN" altLang="en-US" sz="2400" b="0" i="0" dirty="0">
                <a:solidFill>
                  <a:srgbClr val="1A1C1E"/>
                </a:solidFill>
                <a:effectLst/>
                <a:latin typeface="Times New Roman" panose="02020603050405020304" pitchFamily="18" charset="0"/>
                <a:ea typeface="SimSun" panose="02010600030101010101" pitchFamily="2" charset="-122"/>
                <a:cs typeface="Times New Roman" panose="02020603050405020304" pitchFamily="18" charset="0"/>
              </a:rPr>
              <a:t> 代表当前需要关注的内容，用于在编码器提供的所有信息中寻找最相关的部分。</a:t>
            </a:r>
          </a:p>
          <a:p>
            <a:pPr algn="l">
              <a:spcAft>
                <a:spcPts val="225"/>
              </a:spcAft>
              <a:buFont typeface="Arial" panose="020B0604020202020204" pitchFamily="34" charset="0"/>
              <a:buChar char="•"/>
            </a:pPr>
            <a:r>
              <a:rPr lang="en" altLang="zh-CN" sz="2400" b="1" i="0" dirty="0">
                <a:solidFill>
                  <a:srgbClr val="1A1C1E"/>
                </a:solidFill>
                <a:effectLst/>
                <a:latin typeface="Times New Roman" panose="02020603050405020304" pitchFamily="18" charset="0"/>
                <a:ea typeface="SimSun" panose="02010600030101010101" pitchFamily="2" charset="-122"/>
                <a:cs typeface="Times New Roman" panose="02020603050405020304" pitchFamily="18" charset="0"/>
              </a:rPr>
              <a:t>Key (</a:t>
            </a:r>
            <a:r>
              <a:rPr lang="zh-CN" altLang="en-US" sz="2400" b="1" i="0" dirty="0">
                <a:solidFill>
                  <a:srgbClr val="1A1C1E"/>
                </a:solidFill>
                <a:effectLst/>
                <a:latin typeface="Times New Roman" panose="02020603050405020304" pitchFamily="18" charset="0"/>
                <a:ea typeface="SimSun" panose="02010600030101010101" pitchFamily="2" charset="-122"/>
                <a:cs typeface="Times New Roman" panose="02020603050405020304" pitchFamily="18" charset="0"/>
              </a:rPr>
              <a:t>键</a:t>
            </a:r>
            <a:r>
              <a:rPr lang="en-US" altLang="zh-CN" sz="2400" b="1" i="0" dirty="0">
                <a:solidFill>
                  <a:srgbClr val="1A1C1E"/>
                </a:solidFill>
                <a:effectLst/>
                <a:latin typeface="Times New Roman" panose="02020603050405020304" pitchFamily="18" charset="0"/>
                <a:ea typeface="SimSun" panose="02010600030101010101" pitchFamily="2" charset="-122"/>
                <a:cs typeface="Times New Roman" panose="02020603050405020304" pitchFamily="18" charset="0"/>
              </a:rPr>
              <a:t>):</a:t>
            </a:r>
            <a:r>
              <a:rPr lang="zh-CN" altLang="en-US" sz="2400" b="0" i="0" dirty="0">
                <a:solidFill>
                  <a:srgbClr val="1A1C1E"/>
                </a:solidFill>
                <a:effectLst/>
                <a:latin typeface="Times New Roman" panose="02020603050405020304" pitchFamily="18" charset="0"/>
                <a:ea typeface="SimSun" panose="02010600030101010101" pitchFamily="2" charset="-122"/>
                <a:cs typeface="Times New Roman" panose="02020603050405020304" pitchFamily="18" charset="0"/>
              </a:rPr>
              <a:t> 表示被查询内容的特征，是来自编码器的所有信息标签，用于与</a:t>
            </a:r>
            <a:r>
              <a:rPr lang="en" altLang="zh-CN" sz="2400" b="0" i="0" dirty="0">
                <a:solidFill>
                  <a:srgbClr val="1A1C1E"/>
                </a:solidFill>
                <a:effectLst/>
                <a:latin typeface="Times New Roman" panose="02020603050405020304" pitchFamily="18" charset="0"/>
                <a:ea typeface="SimSun" panose="02010600030101010101" pitchFamily="2" charset="-122"/>
                <a:cs typeface="Times New Roman" panose="02020603050405020304" pitchFamily="18" charset="0"/>
              </a:rPr>
              <a:t>Query</a:t>
            </a:r>
            <a:r>
              <a:rPr lang="zh-CN" altLang="en-US" sz="2400" b="0" i="0" dirty="0">
                <a:solidFill>
                  <a:srgbClr val="1A1C1E"/>
                </a:solidFill>
                <a:effectLst/>
                <a:latin typeface="Times New Roman" panose="02020603050405020304" pitchFamily="18" charset="0"/>
                <a:ea typeface="SimSun" panose="02010600030101010101" pitchFamily="2" charset="-122"/>
                <a:cs typeface="Times New Roman" panose="02020603050405020304" pitchFamily="18" charset="0"/>
              </a:rPr>
              <a:t>计算相似度。</a:t>
            </a:r>
          </a:p>
          <a:p>
            <a:pPr algn="l">
              <a:spcAft>
                <a:spcPts val="225"/>
              </a:spcAft>
              <a:buFont typeface="Arial" panose="020B0604020202020204" pitchFamily="34" charset="0"/>
              <a:buChar char="•"/>
            </a:pPr>
            <a:r>
              <a:rPr lang="en" altLang="zh-CN" sz="2400" b="1" i="0" dirty="0">
                <a:solidFill>
                  <a:srgbClr val="1A1C1E"/>
                </a:solidFill>
                <a:effectLst/>
                <a:latin typeface="Times New Roman" panose="02020603050405020304" pitchFamily="18" charset="0"/>
                <a:ea typeface="SimSun" panose="02010600030101010101" pitchFamily="2" charset="-122"/>
                <a:cs typeface="Times New Roman" panose="02020603050405020304" pitchFamily="18" charset="0"/>
              </a:rPr>
              <a:t>Value (</a:t>
            </a:r>
            <a:r>
              <a:rPr lang="zh-CN" altLang="en-US" sz="2400" b="1" i="0" dirty="0">
                <a:solidFill>
                  <a:srgbClr val="1A1C1E"/>
                </a:solidFill>
                <a:effectLst/>
                <a:latin typeface="Times New Roman" panose="02020603050405020304" pitchFamily="18" charset="0"/>
                <a:ea typeface="SimSun" panose="02010600030101010101" pitchFamily="2" charset="-122"/>
                <a:cs typeface="Times New Roman" panose="02020603050405020304" pitchFamily="18" charset="0"/>
              </a:rPr>
              <a:t>值</a:t>
            </a:r>
            <a:r>
              <a:rPr lang="en-US" altLang="zh-CN" sz="2400" b="1" i="0" dirty="0">
                <a:solidFill>
                  <a:srgbClr val="1A1C1E"/>
                </a:solidFill>
                <a:effectLst/>
                <a:latin typeface="Times New Roman" panose="02020603050405020304" pitchFamily="18" charset="0"/>
                <a:ea typeface="SimSun" panose="02010600030101010101" pitchFamily="2" charset="-122"/>
                <a:cs typeface="Times New Roman" panose="02020603050405020304" pitchFamily="18" charset="0"/>
              </a:rPr>
              <a:t>):</a:t>
            </a:r>
            <a:r>
              <a:rPr lang="zh-CN" altLang="en-US" sz="2400" b="0" i="0" dirty="0">
                <a:solidFill>
                  <a:srgbClr val="1A1C1E"/>
                </a:solidFill>
                <a:effectLst/>
                <a:latin typeface="Times New Roman" panose="02020603050405020304" pitchFamily="18" charset="0"/>
                <a:ea typeface="SimSun" panose="02010600030101010101" pitchFamily="2" charset="-122"/>
                <a:cs typeface="Times New Roman" panose="02020603050405020304" pitchFamily="18" charset="0"/>
              </a:rPr>
              <a:t> 表示实际的特征信息，在计算注意力权重后，</a:t>
            </a:r>
            <a:r>
              <a:rPr lang="en" altLang="zh-CN" sz="2400" b="0" i="0" dirty="0">
                <a:solidFill>
                  <a:srgbClr val="1A1C1E"/>
                </a:solidFill>
                <a:effectLst/>
                <a:latin typeface="Times New Roman" panose="02020603050405020304" pitchFamily="18" charset="0"/>
                <a:ea typeface="SimSun" panose="02010600030101010101" pitchFamily="2" charset="-122"/>
                <a:cs typeface="Times New Roman" panose="02020603050405020304" pitchFamily="18" charset="0"/>
              </a:rPr>
              <a:t>Value</a:t>
            </a:r>
            <a:r>
              <a:rPr lang="zh-CN" altLang="en-US" sz="2400" b="0" i="0" dirty="0">
                <a:solidFill>
                  <a:srgbClr val="1A1C1E"/>
                </a:solidFill>
                <a:effectLst/>
                <a:latin typeface="Times New Roman" panose="02020603050405020304" pitchFamily="18" charset="0"/>
                <a:ea typeface="SimSun" panose="02010600030101010101" pitchFamily="2" charset="-122"/>
                <a:cs typeface="Times New Roman" panose="02020603050405020304" pitchFamily="18" charset="0"/>
              </a:rPr>
              <a:t>会被加权求和，得到最终的上下文向量。</a:t>
            </a:r>
            <a:endParaRPr lang="en-US" altLang="zh-CN" sz="2400" dirty="0">
              <a:solidFill>
                <a:srgbClr val="1A1C1E"/>
              </a:solidFill>
              <a:latin typeface="Times New Roman" panose="02020603050405020304" pitchFamily="18" charset="0"/>
              <a:ea typeface="SimSun" panose="02010600030101010101" pitchFamily="2" charset="-122"/>
              <a:cs typeface="Times New Roman" panose="02020603050405020304" pitchFamily="18" charset="0"/>
            </a:endParaRPr>
          </a:p>
          <a:p>
            <a:pPr algn="l">
              <a:spcAft>
                <a:spcPts val="225"/>
              </a:spcAft>
            </a:pPr>
            <a:r>
              <a:rPr lang="en" altLang="zh-CN" sz="2400" b="0" i="0" dirty="0">
                <a:solidFill>
                  <a:srgbClr val="1A1C1E"/>
                </a:solidFill>
                <a:effectLst/>
                <a:latin typeface="Times New Roman" panose="02020603050405020304" pitchFamily="18" charset="0"/>
                <a:ea typeface="SimSun" panose="02010600030101010101" pitchFamily="2" charset="-122"/>
                <a:cs typeface="Times New Roman" panose="02020603050405020304" pitchFamily="18" charset="0"/>
              </a:rPr>
              <a:t>QKV</a:t>
            </a:r>
            <a:r>
              <a:rPr lang="zh-CN" altLang="en-US" sz="2400" b="0" i="0" dirty="0">
                <a:solidFill>
                  <a:srgbClr val="1A1C1E"/>
                </a:solidFill>
                <a:effectLst/>
                <a:latin typeface="Times New Roman" panose="02020603050405020304" pitchFamily="18" charset="0"/>
                <a:ea typeface="SimSun" panose="02010600030101010101" pitchFamily="2" charset="-122"/>
                <a:cs typeface="Times New Roman" panose="02020603050405020304" pitchFamily="18" charset="0"/>
              </a:rPr>
              <a:t>的巧妙设计，使得模型能够动态地调整对不同信息的关注程度，从而提升性能，并为理解</a:t>
            </a:r>
            <a:r>
              <a:rPr lang="en" altLang="zh-CN" sz="2400" b="0" i="0" dirty="0">
                <a:solidFill>
                  <a:srgbClr val="1A1C1E"/>
                </a:solidFill>
                <a:effectLst/>
                <a:latin typeface="Times New Roman" panose="02020603050405020304" pitchFamily="18" charset="0"/>
                <a:ea typeface="SimSun" panose="02010600030101010101" pitchFamily="2" charset="-122"/>
                <a:cs typeface="Times New Roman" panose="02020603050405020304" pitchFamily="18" charset="0"/>
              </a:rPr>
              <a:t>Transformer</a:t>
            </a:r>
            <a:r>
              <a:rPr lang="zh-CN" altLang="en-US" sz="2400" b="0" i="0" dirty="0">
                <a:solidFill>
                  <a:srgbClr val="1A1C1E"/>
                </a:solidFill>
                <a:effectLst/>
                <a:latin typeface="Times New Roman" panose="02020603050405020304" pitchFamily="18" charset="0"/>
                <a:ea typeface="SimSun" panose="02010600030101010101" pitchFamily="2" charset="-122"/>
                <a:cs typeface="Times New Roman" panose="02020603050405020304" pitchFamily="18" charset="0"/>
              </a:rPr>
              <a:t>等模型的运作原理奠定了基础。</a:t>
            </a:r>
          </a:p>
        </p:txBody>
      </p:sp>
      <p:pic>
        <p:nvPicPr>
          <p:cNvPr id="14" name="图片 13">
            <a:extLst>
              <a:ext uri="{FF2B5EF4-FFF2-40B4-BE49-F238E27FC236}">
                <a16:creationId xmlns:a16="http://schemas.microsoft.com/office/drawing/2014/main" id="{04089450-3AFB-9321-DC3C-2F1AE627E835}"/>
              </a:ext>
            </a:extLst>
          </p:cNvPr>
          <p:cNvPicPr>
            <a:picLocks noChangeAspect="1"/>
          </p:cNvPicPr>
          <p:nvPr/>
        </p:nvPicPr>
        <p:blipFill>
          <a:blip r:embed="rId9">
            <a:clrChange>
              <a:clrFrom>
                <a:srgbClr val="FDFBF7"/>
              </a:clrFrom>
              <a:clrTo>
                <a:srgbClr val="FDFBF7">
                  <a:alpha val="0"/>
                </a:srgbClr>
              </a:clrTo>
            </a:clrChange>
          </a:blip>
          <a:stretch>
            <a:fillRect/>
          </a:stretch>
        </p:blipFill>
        <p:spPr>
          <a:xfrm>
            <a:off x="8508967" y="3894771"/>
            <a:ext cx="8677244" cy="2499046"/>
          </a:xfrm>
          <a:prstGeom prst="rect">
            <a:avLst/>
          </a:prstGeom>
        </p:spPr>
      </p:pic>
      <p:pic>
        <p:nvPicPr>
          <p:cNvPr id="15" name="图片 14">
            <a:extLst>
              <a:ext uri="{FF2B5EF4-FFF2-40B4-BE49-F238E27FC236}">
                <a16:creationId xmlns:a16="http://schemas.microsoft.com/office/drawing/2014/main" id="{D8E4C7D8-E232-015E-90DB-FF446324A4D0}"/>
              </a:ext>
            </a:extLst>
          </p:cNvPr>
          <p:cNvPicPr>
            <a:picLocks noChangeAspect="1"/>
          </p:cNvPicPr>
          <p:nvPr/>
        </p:nvPicPr>
        <p:blipFill>
          <a:blip r:embed="rId10">
            <a:clrChange>
              <a:clrFrom>
                <a:srgbClr val="FDFBF7"/>
              </a:clrFrom>
              <a:clrTo>
                <a:srgbClr val="FDFBF7">
                  <a:alpha val="0"/>
                </a:srgbClr>
              </a:clrTo>
            </a:clrChange>
          </a:blip>
          <a:stretch>
            <a:fillRect/>
          </a:stretch>
        </p:blipFill>
        <p:spPr>
          <a:xfrm>
            <a:off x="8596520" y="2402714"/>
            <a:ext cx="7772400" cy="1041782"/>
          </a:xfrm>
          <a:prstGeom prst="rect">
            <a:avLst/>
          </a:prstGeom>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97CFAA-B76B-D6B3-5227-65F26490ABDD}"/>
            </a:ext>
          </a:extLst>
        </p:cNvPr>
        <p:cNvGrpSpPr/>
        <p:nvPr/>
      </p:nvGrpSpPr>
      <p:grpSpPr>
        <a:xfrm>
          <a:off x="0" y="0"/>
          <a:ext cx="0" cy="0"/>
          <a:chOff x="0" y="0"/>
          <a:chExt cx="0" cy="0"/>
        </a:xfrm>
      </p:grpSpPr>
      <p:sp>
        <p:nvSpPr>
          <p:cNvPr id="8" name="矩形 7">
            <a:extLst>
              <a:ext uri="{FF2B5EF4-FFF2-40B4-BE49-F238E27FC236}">
                <a16:creationId xmlns:a16="http://schemas.microsoft.com/office/drawing/2014/main" id="{AF37379D-40E0-FE88-D5D9-F7448B2BA33B}"/>
              </a:ext>
            </a:extLst>
          </p:cNvPr>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00">
              <a:sym typeface="+mn-ea"/>
            </a:endParaRPr>
          </a:p>
        </p:txBody>
      </p:sp>
      <p:sp>
        <p:nvSpPr>
          <p:cNvPr id="3" name="矩形 2">
            <a:extLst>
              <a:ext uri="{FF2B5EF4-FFF2-40B4-BE49-F238E27FC236}">
                <a16:creationId xmlns:a16="http://schemas.microsoft.com/office/drawing/2014/main" id="{69D7D148-A88A-EA98-38DC-8F839A7D4156}"/>
              </a:ext>
            </a:extLst>
          </p:cNvPr>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a:extLst>
              <a:ext uri="{FF2B5EF4-FFF2-40B4-BE49-F238E27FC236}">
                <a16:creationId xmlns:a16="http://schemas.microsoft.com/office/drawing/2014/main" id="{E2D6101F-51AC-65B2-5EED-D6D773D20E6D}"/>
              </a:ext>
            </a:extLst>
          </p:cNvPr>
          <p:cNvPicPr>
            <a:picLocks noChangeAspect="1"/>
          </p:cNvPicPr>
          <p:nvPr/>
        </p:nvPicPr>
        <p:blipFill>
          <a:blip r:embed="rId9"/>
          <a:stretch>
            <a:fillRect/>
          </a:stretch>
        </p:blipFill>
        <p:spPr>
          <a:xfrm>
            <a:off x="14723745" y="281887"/>
            <a:ext cx="3251835" cy="685800"/>
          </a:xfrm>
          <a:prstGeom prst="rect">
            <a:avLst/>
          </a:prstGeom>
        </p:spPr>
      </p:pic>
      <p:sp>
        <p:nvSpPr>
          <p:cNvPr id="9" name="文本框 8">
            <a:extLst>
              <a:ext uri="{FF2B5EF4-FFF2-40B4-BE49-F238E27FC236}">
                <a16:creationId xmlns:a16="http://schemas.microsoft.com/office/drawing/2014/main" id="{D93E3C80-E827-9D46-92A3-786AF772FDDF}"/>
              </a:ext>
            </a:extLst>
          </p:cNvPr>
          <p:cNvSpPr txBox="1"/>
          <p:nvPr>
            <p:custDataLst>
              <p:tags r:id="rId4"/>
            </p:custDataLst>
          </p:nvPr>
        </p:nvSpPr>
        <p:spPr>
          <a:xfrm>
            <a:off x="1216660" y="1398905"/>
            <a:ext cx="6753225" cy="670560"/>
          </a:xfrm>
          <a:prstGeom prst="rect">
            <a:avLst/>
          </a:prstGeom>
          <a:noFill/>
        </p:spPr>
        <p:txBody>
          <a:bodyPr wrap="square" rtlCol="0">
            <a:noAutofit/>
          </a:bodyPr>
          <a:lstStyle/>
          <a:p>
            <a:r>
              <a:rPr lang="en-US" altLang="zh-CN" sz="3600" dirty="0"/>
              <a:t>2017</a:t>
            </a:r>
            <a:r>
              <a:rPr lang="zh-CN" altLang="en-US" sz="3600" dirty="0"/>
              <a:t>，</a:t>
            </a:r>
            <a:r>
              <a:rPr lang="en" altLang="zh-CN" sz="3600" dirty="0"/>
              <a:t>Attention Is All You Need</a:t>
            </a:r>
            <a:endParaRPr lang="zh-CN" altLang="en-US" sz="3300" dirty="0">
              <a:solidFill>
                <a:srgbClr val="2E3C63"/>
              </a:solidFill>
            </a:endParaRPr>
          </a:p>
        </p:txBody>
      </p:sp>
      <p:sp>
        <p:nvSpPr>
          <p:cNvPr id="3078" name="文本框 3">
            <a:extLst>
              <a:ext uri="{FF2B5EF4-FFF2-40B4-BE49-F238E27FC236}">
                <a16:creationId xmlns:a16="http://schemas.microsoft.com/office/drawing/2014/main" id="{8B9268B8-F21D-46A4-7DB4-9548147EB7B6}"/>
              </a:ext>
            </a:extLst>
          </p:cNvPr>
          <p:cNvSpPr txBox="1"/>
          <p:nvPr>
            <p:custDataLst>
              <p:tags r:id="rId5"/>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02</a:t>
            </a:r>
          </a:p>
        </p:txBody>
      </p:sp>
      <p:sp>
        <p:nvSpPr>
          <p:cNvPr id="4" name="文本框 3">
            <a:extLst>
              <a:ext uri="{FF2B5EF4-FFF2-40B4-BE49-F238E27FC236}">
                <a16:creationId xmlns:a16="http://schemas.microsoft.com/office/drawing/2014/main" id="{595FE03E-BC84-8343-DC38-25E08868C108}"/>
              </a:ext>
            </a:extLst>
          </p:cNvPr>
          <p:cNvSpPr txBox="1"/>
          <p:nvPr>
            <p:custDataLst>
              <p:tags r:id="rId6"/>
            </p:custDataLst>
          </p:nvPr>
        </p:nvSpPr>
        <p:spPr>
          <a:xfrm>
            <a:off x="1216343" y="258075"/>
            <a:ext cx="12663488" cy="806768"/>
          </a:xfrm>
          <a:prstGeom prst="rect">
            <a:avLst/>
          </a:prstGeom>
          <a:noFill/>
        </p:spPr>
        <p:txBody>
          <a:bodyPr wrap="square" rtlCol="0">
            <a:noAutofit/>
          </a:bodyPr>
          <a:lstStyle/>
          <a:p>
            <a:r>
              <a:rPr lang="en" altLang="zh-CN" sz="4200" dirty="0">
                <a:solidFill>
                  <a:schemeClr val="bg1"/>
                </a:solidFill>
              </a:rPr>
              <a:t>Attention</a:t>
            </a:r>
            <a:r>
              <a:rPr lang="en-US" altLang="zh-CN" sz="4200" dirty="0">
                <a:solidFill>
                  <a:schemeClr val="bg1"/>
                </a:solidFill>
              </a:rPr>
              <a:t>&amp;QKV</a:t>
            </a:r>
            <a:endParaRPr lang="zh-CN" altLang="en-US" sz="4200" dirty="0">
              <a:solidFill>
                <a:schemeClr val="bg1"/>
              </a:solidFill>
            </a:endParaRPr>
          </a:p>
        </p:txBody>
      </p:sp>
      <p:pic>
        <p:nvPicPr>
          <p:cNvPr id="10" name="图片 9">
            <a:extLst>
              <a:ext uri="{FF2B5EF4-FFF2-40B4-BE49-F238E27FC236}">
                <a16:creationId xmlns:a16="http://schemas.microsoft.com/office/drawing/2014/main" id="{ED6850BA-9417-48A5-C89D-7620160939D3}"/>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2093975" y="3136511"/>
            <a:ext cx="5562600" cy="5067300"/>
          </a:xfrm>
          <a:prstGeom prst="rect">
            <a:avLst/>
          </a:prstGeom>
        </p:spPr>
      </p:pic>
      <p:pic>
        <p:nvPicPr>
          <p:cNvPr id="5" name="图片 4">
            <a:extLst>
              <a:ext uri="{FF2B5EF4-FFF2-40B4-BE49-F238E27FC236}">
                <a16:creationId xmlns:a16="http://schemas.microsoft.com/office/drawing/2014/main" id="{F624FADA-0478-7A01-C6C2-20C293B7951E}"/>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9324922" y="3028561"/>
            <a:ext cx="5651500" cy="5283200"/>
          </a:xfrm>
          <a:prstGeom prst="rect">
            <a:avLst/>
          </a:prstGeom>
        </p:spPr>
      </p:pic>
      <p:sp>
        <p:nvSpPr>
          <p:cNvPr id="6" name="文本框 5">
            <a:extLst>
              <a:ext uri="{FF2B5EF4-FFF2-40B4-BE49-F238E27FC236}">
                <a16:creationId xmlns:a16="http://schemas.microsoft.com/office/drawing/2014/main" id="{FF5B254F-E096-E3F6-878B-001150506311}"/>
              </a:ext>
            </a:extLst>
          </p:cNvPr>
          <p:cNvSpPr txBox="1"/>
          <p:nvPr/>
        </p:nvSpPr>
        <p:spPr>
          <a:xfrm>
            <a:off x="1214438" y="9030087"/>
            <a:ext cx="9144000" cy="369332"/>
          </a:xfrm>
          <a:prstGeom prst="rect">
            <a:avLst/>
          </a:prstGeom>
          <a:noFill/>
        </p:spPr>
        <p:txBody>
          <a:bodyPr wrap="square">
            <a:spAutoFit/>
          </a:bodyPr>
          <a:lstStyle/>
          <a:p>
            <a:pPr algn="l" fontAlgn="base"/>
            <a:r>
              <a:rPr lang="en" altLang="zh-CN" b="0" i="0" u="none" strike="noStrike" dirty="0">
                <a:solidFill>
                  <a:srgbClr val="333333"/>
                </a:solidFill>
                <a:effectLst/>
                <a:latin typeface="Helvetica Neue" panose="02000503000000020004" pitchFamily="2" charset="0"/>
                <a:hlinkClick r:id="rId12"/>
              </a:rPr>
              <a:t>Jay Alammar</a:t>
            </a:r>
            <a:endParaRPr lang="en" altLang="zh-CN" b="0" i="0" dirty="0">
              <a:solidFill>
                <a:srgbClr val="333333"/>
              </a:solidFill>
              <a:effectLst/>
              <a:latin typeface="Helvetica Neue" panose="02000503000000020004" pitchFamily="2" charset="0"/>
            </a:endParaRPr>
          </a:p>
        </p:txBody>
      </p:sp>
    </p:spTree>
    <p:custDataLst>
      <p:tags r:id="rId1"/>
    </p:custDataLst>
    <p:extLst>
      <p:ext uri="{BB962C8B-B14F-4D97-AF65-F5344CB8AC3E}">
        <p14:creationId xmlns:p14="http://schemas.microsoft.com/office/powerpoint/2010/main" val="3145057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32702-0763-F218-9823-11E017EFCD1A}"/>
            </a:ext>
          </a:extLst>
        </p:cNvPr>
        <p:cNvGrpSpPr/>
        <p:nvPr/>
      </p:nvGrpSpPr>
      <p:grpSpPr>
        <a:xfrm>
          <a:off x="0" y="0"/>
          <a:ext cx="0" cy="0"/>
          <a:chOff x="0" y="0"/>
          <a:chExt cx="0" cy="0"/>
        </a:xfrm>
      </p:grpSpPr>
      <p:sp>
        <p:nvSpPr>
          <p:cNvPr id="8" name="矩形 7">
            <a:extLst>
              <a:ext uri="{FF2B5EF4-FFF2-40B4-BE49-F238E27FC236}">
                <a16:creationId xmlns:a16="http://schemas.microsoft.com/office/drawing/2014/main" id="{8980D776-C47F-F87C-EEE0-F03B6CC28A28}"/>
              </a:ext>
            </a:extLst>
          </p:cNvPr>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00">
              <a:sym typeface="+mn-ea"/>
            </a:endParaRPr>
          </a:p>
        </p:txBody>
      </p:sp>
      <p:sp>
        <p:nvSpPr>
          <p:cNvPr id="3" name="矩形 2">
            <a:extLst>
              <a:ext uri="{FF2B5EF4-FFF2-40B4-BE49-F238E27FC236}">
                <a16:creationId xmlns:a16="http://schemas.microsoft.com/office/drawing/2014/main" id="{A215CB77-0EFE-58CF-C989-E4580F7CE0A6}"/>
              </a:ext>
            </a:extLst>
          </p:cNvPr>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a:extLst>
              <a:ext uri="{FF2B5EF4-FFF2-40B4-BE49-F238E27FC236}">
                <a16:creationId xmlns:a16="http://schemas.microsoft.com/office/drawing/2014/main" id="{C66BEF5F-CAD3-23A4-037C-8D184CCD1E2C}"/>
              </a:ext>
            </a:extLst>
          </p:cNvPr>
          <p:cNvPicPr>
            <a:picLocks noChangeAspect="1"/>
          </p:cNvPicPr>
          <p:nvPr/>
        </p:nvPicPr>
        <p:blipFill>
          <a:blip r:embed="rId9"/>
          <a:stretch>
            <a:fillRect/>
          </a:stretch>
        </p:blipFill>
        <p:spPr>
          <a:xfrm>
            <a:off x="14723745" y="281887"/>
            <a:ext cx="3251835" cy="685800"/>
          </a:xfrm>
          <a:prstGeom prst="rect">
            <a:avLst/>
          </a:prstGeom>
        </p:spPr>
      </p:pic>
      <p:sp>
        <p:nvSpPr>
          <p:cNvPr id="9" name="文本框 8">
            <a:extLst>
              <a:ext uri="{FF2B5EF4-FFF2-40B4-BE49-F238E27FC236}">
                <a16:creationId xmlns:a16="http://schemas.microsoft.com/office/drawing/2014/main" id="{A565DE5D-C61F-AF76-B764-53FDF515CA27}"/>
              </a:ext>
            </a:extLst>
          </p:cNvPr>
          <p:cNvSpPr txBox="1"/>
          <p:nvPr>
            <p:custDataLst>
              <p:tags r:id="rId4"/>
            </p:custDataLst>
          </p:nvPr>
        </p:nvSpPr>
        <p:spPr>
          <a:xfrm>
            <a:off x="1216660" y="1398905"/>
            <a:ext cx="6753225" cy="670560"/>
          </a:xfrm>
          <a:prstGeom prst="rect">
            <a:avLst/>
          </a:prstGeom>
          <a:noFill/>
        </p:spPr>
        <p:txBody>
          <a:bodyPr wrap="square" rtlCol="0">
            <a:noAutofit/>
          </a:bodyPr>
          <a:lstStyle/>
          <a:p>
            <a:r>
              <a:rPr lang="en-US" altLang="zh-CN" sz="3600" dirty="0"/>
              <a:t>2017</a:t>
            </a:r>
            <a:r>
              <a:rPr lang="zh-CN" altLang="en-US" sz="3600" dirty="0"/>
              <a:t>，</a:t>
            </a:r>
            <a:r>
              <a:rPr lang="en" altLang="zh-CN" sz="3600" dirty="0"/>
              <a:t>Attention Is All You Need</a:t>
            </a:r>
            <a:endParaRPr lang="zh-CN" altLang="en-US" sz="3300" dirty="0">
              <a:solidFill>
                <a:srgbClr val="2E3C63"/>
              </a:solidFill>
            </a:endParaRPr>
          </a:p>
        </p:txBody>
      </p:sp>
      <p:sp>
        <p:nvSpPr>
          <p:cNvPr id="3078" name="文本框 3">
            <a:extLst>
              <a:ext uri="{FF2B5EF4-FFF2-40B4-BE49-F238E27FC236}">
                <a16:creationId xmlns:a16="http://schemas.microsoft.com/office/drawing/2014/main" id="{E920B94A-1C01-4FD1-2999-D12CA94F2600}"/>
              </a:ext>
            </a:extLst>
          </p:cNvPr>
          <p:cNvSpPr txBox="1"/>
          <p:nvPr>
            <p:custDataLst>
              <p:tags r:id="rId5"/>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02</a:t>
            </a:r>
          </a:p>
        </p:txBody>
      </p:sp>
      <p:sp>
        <p:nvSpPr>
          <p:cNvPr id="4" name="文本框 3">
            <a:extLst>
              <a:ext uri="{FF2B5EF4-FFF2-40B4-BE49-F238E27FC236}">
                <a16:creationId xmlns:a16="http://schemas.microsoft.com/office/drawing/2014/main" id="{6EAEA431-9F59-309B-17A0-59EFDA6769CC}"/>
              </a:ext>
            </a:extLst>
          </p:cNvPr>
          <p:cNvSpPr txBox="1"/>
          <p:nvPr>
            <p:custDataLst>
              <p:tags r:id="rId6"/>
            </p:custDataLst>
          </p:nvPr>
        </p:nvSpPr>
        <p:spPr>
          <a:xfrm>
            <a:off x="1216343" y="258075"/>
            <a:ext cx="12663488" cy="806768"/>
          </a:xfrm>
          <a:prstGeom prst="rect">
            <a:avLst/>
          </a:prstGeom>
          <a:noFill/>
        </p:spPr>
        <p:txBody>
          <a:bodyPr wrap="square" rtlCol="0">
            <a:noAutofit/>
          </a:bodyPr>
          <a:lstStyle/>
          <a:p>
            <a:r>
              <a:rPr lang="en" altLang="zh-CN" sz="4200" dirty="0">
                <a:solidFill>
                  <a:schemeClr val="bg1"/>
                </a:solidFill>
              </a:rPr>
              <a:t>Attention</a:t>
            </a:r>
            <a:r>
              <a:rPr lang="en-US" altLang="zh-CN" sz="4200" dirty="0">
                <a:solidFill>
                  <a:schemeClr val="bg1"/>
                </a:solidFill>
              </a:rPr>
              <a:t>&amp;QKV</a:t>
            </a:r>
            <a:endParaRPr lang="zh-CN" altLang="en-US" sz="4200" dirty="0">
              <a:solidFill>
                <a:schemeClr val="bg1"/>
              </a:solidFill>
            </a:endParaRPr>
          </a:p>
        </p:txBody>
      </p:sp>
      <p:pic>
        <p:nvPicPr>
          <p:cNvPr id="6" name="图片 5">
            <a:extLst>
              <a:ext uri="{FF2B5EF4-FFF2-40B4-BE49-F238E27FC236}">
                <a16:creationId xmlns:a16="http://schemas.microsoft.com/office/drawing/2014/main" id="{92290C1C-A23F-7CD4-5991-7DE1FB68638D}"/>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2407974" y="2441892"/>
            <a:ext cx="13737959" cy="1681318"/>
          </a:xfrm>
          <a:prstGeom prst="rect">
            <a:avLst/>
          </a:prstGeom>
        </p:spPr>
      </p:pic>
      <p:sp>
        <p:nvSpPr>
          <p:cNvPr id="10" name="文本框 9">
            <a:extLst>
              <a:ext uri="{FF2B5EF4-FFF2-40B4-BE49-F238E27FC236}">
                <a16:creationId xmlns:a16="http://schemas.microsoft.com/office/drawing/2014/main" id="{612A0AB7-151A-4552-38C6-80EABE39C715}"/>
              </a:ext>
            </a:extLst>
          </p:cNvPr>
          <p:cNvSpPr txBox="1"/>
          <p:nvPr/>
        </p:nvSpPr>
        <p:spPr>
          <a:xfrm>
            <a:off x="494876" y="3938265"/>
            <a:ext cx="17298247" cy="5624617"/>
          </a:xfrm>
          <a:prstGeom prst="rect">
            <a:avLst/>
          </a:prstGeom>
          <a:noFill/>
        </p:spPr>
        <p:txBody>
          <a:bodyPr wrap="square">
            <a:spAutoFit/>
          </a:bodyPr>
          <a:lstStyle/>
          <a:p>
            <a:pPr algn="l">
              <a:spcBef>
                <a:spcPts val="2100"/>
              </a:spcBef>
              <a:spcAft>
                <a:spcPts val="900"/>
              </a:spcAft>
              <a:buNone/>
            </a:pPr>
            <a:r>
              <a:rPr lang="zh-CN" altLang="en-US" b="1" i="0" dirty="0">
                <a:solidFill>
                  <a:srgbClr val="000000"/>
                </a:solidFill>
                <a:effectLst/>
                <a:latin typeface="Inter"/>
              </a:rPr>
              <a:t>主要贡献与成就：</a:t>
            </a:r>
          </a:p>
          <a:p>
            <a:pPr algn="l">
              <a:spcBef>
                <a:spcPts val="600"/>
              </a:spcBef>
              <a:spcAft>
                <a:spcPts val="600"/>
              </a:spcAft>
              <a:buFont typeface="+mj-lt"/>
              <a:buAutoNum type="arabicPeriod"/>
            </a:pPr>
            <a:r>
              <a:rPr lang="zh-CN" altLang="en-US" b="1" i="0" dirty="0">
                <a:solidFill>
                  <a:srgbClr val="000000"/>
                </a:solidFill>
                <a:effectLst/>
                <a:latin typeface="Inter"/>
              </a:rPr>
              <a:t>经典可视化科普文章</a:t>
            </a:r>
            <a:endParaRPr lang="zh-CN" altLang="en-US" b="0" i="0" dirty="0">
              <a:solidFill>
                <a:srgbClr val="000000"/>
              </a:solidFill>
              <a:effectLst/>
              <a:latin typeface="Inter"/>
            </a:endParaRPr>
          </a:p>
          <a:p>
            <a:pPr marL="742950" lvl="1" indent="-285750" algn="l">
              <a:spcBef>
                <a:spcPts val="300"/>
              </a:spcBef>
              <a:spcAft>
                <a:spcPts val="600"/>
              </a:spcAft>
              <a:buFont typeface="+mj-lt"/>
              <a:buAutoNum type="arabicPeriod"/>
            </a:pPr>
            <a:r>
              <a:rPr lang="zh-CN" altLang="en-US" b="0" i="0" dirty="0">
                <a:solidFill>
                  <a:srgbClr val="000000"/>
                </a:solidFill>
                <a:effectLst/>
                <a:latin typeface="Inter"/>
              </a:rPr>
              <a:t>代表作</a:t>
            </a:r>
            <a:r>
              <a:rPr lang="en-US" altLang="zh-CN" b="0" i="0" dirty="0">
                <a:solidFill>
                  <a:srgbClr val="000000"/>
                </a:solidFill>
                <a:effectLst/>
                <a:latin typeface="Inter"/>
              </a:rPr>
              <a:t>《</a:t>
            </a:r>
            <a:r>
              <a:rPr lang="en" altLang="zh-CN" b="0" i="0" dirty="0">
                <a:solidFill>
                  <a:srgbClr val="000000"/>
                </a:solidFill>
                <a:effectLst/>
                <a:latin typeface="Inter"/>
              </a:rPr>
              <a:t>The Illustrated Transformer》</a:t>
            </a:r>
            <a:r>
              <a:rPr lang="zh-CN" altLang="en" b="0" i="0" dirty="0">
                <a:solidFill>
                  <a:srgbClr val="000000"/>
                </a:solidFill>
                <a:effectLst/>
                <a:latin typeface="Inter"/>
              </a:rPr>
              <a:t>（</a:t>
            </a:r>
            <a:r>
              <a:rPr lang="zh-CN" altLang="en-US" b="0" i="0" dirty="0">
                <a:solidFill>
                  <a:srgbClr val="000000"/>
                </a:solidFill>
                <a:effectLst/>
                <a:latin typeface="Inter"/>
              </a:rPr>
              <a:t>图解 </a:t>
            </a:r>
            <a:r>
              <a:rPr lang="en" altLang="zh-CN" b="0" i="0" dirty="0">
                <a:solidFill>
                  <a:srgbClr val="000000"/>
                </a:solidFill>
                <a:effectLst/>
                <a:latin typeface="Inter"/>
              </a:rPr>
              <a:t>Transformer</a:t>
            </a:r>
            <a:r>
              <a:rPr lang="zh-CN" altLang="en" b="0" i="0" dirty="0">
                <a:solidFill>
                  <a:srgbClr val="000000"/>
                </a:solidFill>
                <a:effectLst/>
                <a:latin typeface="Inter"/>
              </a:rPr>
              <a:t>）</a:t>
            </a:r>
            <a:r>
              <a:rPr lang="zh-CN" altLang="en-US" b="0" i="0" dirty="0">
                <a:solidFill>
                  <a:srgbClr val="000000"/>
                </a:solidFill>
                <a:effectLst/>
                <a:latin typeface="Inter"/>
              </a:rPr>
              <a:t>通过生动的漫画和图示，将复杂的 </a:t>
            </a:r>
            <a:r>
              <a:rPr lang="en" altLang="zh-CN" b="0" i="0" dirty="0">
                <a:solidFill>
                  <a:srgbClr val="000000"/>
                </a:solidFill>
                <a:effectLst/>
                <a:latin typeface="Inter"/>
              </a:rPr>
              <a:t>Transformer </a:t>
            </a:r>
            <a:r>
              <a:rPr lang="zh-CN" altLang="en-US" b="0" i="0" dirty="0">
                <a:solidFill>
                  <a:srgbClr val="000000"/>
                </a:solidFill>
                <a:effectLst/>
                <a:latin typeface="Inter"/>
              </a:rPr>
              <a:t>架构拆解为直观易懂的流程，成为深度学习入门者的重要参考资料，被广泛传播和引用。</a:t>
            </a:r>
          </a:p>
          <a:p>
            <a:pPr marL="742950" lvl="1" indent="-285750" algn="l">
              <a:spcBef>
                <a:spcPts val="300"/>
              </a:spcBef>
              <a:spcAft>
                <a:spcPts val="600"/>
              </a:spcAft>
              <a:buFont typeface="+mj-lt"/>
              <a:buAutoNum type="arabicPeriod"/>
            </a:pPr>
            <a:r>
              <a:rPr lang="zh-CN" altLang="en-US" b="0" i="0" dirty="0">
                <a:solidFill>
                  <a:srgbClr val="000000"/>
                </a:solidFill>
                <a:effectLst/>
                <a:latin typeface="Inter"/>
              </a:rPr>
              <a:t>此外，他还撰写了</a:t>
            </a:r>
            <a:r>
              <a:rPr lang="en-US" altLang="zh-CN" b="0" i="0" dirty="0">
                <a:solidFill>
                  <a:srgbClr val="000000"/>
                </a:solidFill>
                <a:effectLst/>
                <a:latin typeface="Inter"/>
              </a:rPr>
              <a:t>《</a:t>
            </a:r>
            <a:r>
              <a:rPr lang="en" altLang="zh-CN" b="0" i="0" dirty="0">
                <a:solidFill>
                  <a:srgbClr val="000000"/>
                </a:solidFill>
                <a:effectLst/>
                <a:latin typeface="Inter"/>
              </a:rPr>
              <a:t>Illustrated BERT, </a:t>
            </a:r>
            <a:r>
              <a:rPr lang="en" altLang="zh-CN" b="0" i="0" dirty="0" err="1">
                <a:solidFill>
                  <a:srgbClr val="000000"/>
                </a:solidFill>
                <a:effectLst/>
                <a:latin typeface="Inter"/>
              </a:rPr>
              <a:t>ELMo</a:t>
            </a:r>
            <a:r>
              <a:rPr lang="en" altLang="zh-CN" b="0" i="0" dirty="0">
                <a:solidFill>
                  <a:srgbClr val="000000"/>
                </a:solidFill>
                <a:effectLst/>
                <a:latin typeface="Inter"/>
              </a:rPr>
              <a:t>, and co.》</a:t>
            </a:r>
            <a:r>
              <a:rPr lang="zh-CN" altLang="en-US" b="0" i="0" dirty="0">
                <a:solidFill>
                  <a:srgbClr val="000000"/>
                </a:solidFill>
                <a:effectLst/>
                <a:latin typeface="Inter"/>
              </a:rPr>
              <a:t>等文章，以类似风格解析 </a:t>
            </a:r>
            <a:r>
              <a:rPr lang="en" altLang="zh-CN" b="0" i="0" dirty="0">
                <a:solidFill>
                  <a:srgbClr val="000000"/>
                </a:solidFill>
                <a:effectLst/>
                <a:latin typeface="Inter"/>
              </a:rPr>
              <a:t>BERT</a:t>
            </a:r>
            <a:r>
              <a:rPr lang="zh-CN" altLang="en" b="0" i="0" dirty="0">
                <a:solidFill>
                  <a:srgbClr val="000000"/>
                </a:solidFill>
                <a:effectLst/>
                <a:latin typeface="Inter"/>
              </a:rPr>
              <a:t>、</a:t>
            </a:r>
            <a:r>
              <a:rPr lang="en" altLang="zh-CN" b="0" i="0" dirty="0" err="1">
                <a:solidFill>
                  <a:srgbClr val="000000"/>
                </a:solidFill>
                <a:effectLst/>
                <a:latin typeface="Inter"/>
              </a:rPr>
              <a:t>ELMo</a:t>
            </a:r>
            <a:r>
              <a:rPr lang="en" altLang="zh-CN" b="0" i="0" dirty="0">
                <a:solidFill>
                  <a:srgbClr val="000000"/>
                </a:solidFill>
                <a:effectLst/>
                <a:latin typeface="Inter"/>
              </a:rPr>
              <a:t> </a:t>
            </a:r>
            <a:r>
              <a:rPr lang="zh-CN" altLang="en-US" b="0" i="0" dirty="0">
                <a:solidFill>
                  <a:srgbClr val="000000"/>
                </a:solidFill>
                <a:effectLst/>
                <a:latin typeface="Inter"/>
              </a:rPr>
              <a:t>等自然语言处理模型的原理。</a:t>
            </a:r>
          </a:p>
          <a:p>
            <a:pPr algn="l">
              <a:spcBef>
                <a:spcPts val="600"/>
              </a:spcBef>
              <a:spcAft>
                <a:spcPts val="600"/>
              </a:spcAft>
              <a:buFont typeface="+mj-lt"/>
              <a:buAutoNum type="arabicPeriod"/>
            </a:pPr>
            <a:r>
              <a:rPr lang="zh-CN" altLang="en-US" b="1" i="0" dirty="0">
                <a:solidFill>
                  <a:srgbClr val="000000"/>
                </a:solidFill>
                <a:effectLst/>
                <a:latin typeface="Inter"/>
              </a:rPr>
              <a:t>跨领域知识传播</a:t>
            </a:r>
            <a:endParaRPr lang="zh-CN" altLang="en-US" b="0" i="0" dirty="0">
              <a:solidFill>
                <a:srgbClr val="000000"/>
              </a:solidFill>
              <a:effectLst/>
              <a:latin typeface="Inter"/>
            </a:endParaRPr>
          </a:p>
          <a:p>
            <a:pPr marL="742950" lvl="1" indent="-285750" algn="l">
              <a:spcBef>
                <a:spcPts val="300"/>
              </a:spcBef>
              <a:spcAft>
                <a:spcPts val="600"/>
              </a:spcAft>
              <a:buFont typeface="+mj-lt"/>
              <a:buAutoNum type="arabicPeriod"/>
            </a:pPr>
            <a:r>
              <a:rPr lang="zh-CN" altLang="en-US" b="0" i="0" dirty="0">
                <a:solidFill>
                  <a:srgbClr val="000000"/>
                </a:solidFill>
                <a:effectLst/>
                <a:latin typeface="Inter"/>
              </a:rPr>
              <a:t>除了技术科普，他的内容还涵盖机器学习基础、生成式 </a:t>
            </a:r>
            <a:r>
              <a:rPr lang="en" altLang="zh-CN" b="0" i="0" dirty="0">
                <a:solidFill>
                  <a:srgbClr val="000000"/>
                </a:solidFill>
                <a:effectLst/>
                <a:latin typeface="Inter"/>
              </a:rPr>
              <a:t>AI</a:t>
            </a:r>
            <a:r>
              <a:rPr lang="zh-CN" altLang="en" b="0" i="0" dirty="0">
                <a:solidFill>
                  <a:srgbClr val="000000"/>
                </a:solidFill>
                <a:effectLst/>
                <a:latin typeface="Inter"/>
              </a:rPr>
              <a:t>（</a:t>
            </a:r>
            <a:r>
              <a:rPr lang="zh-CN" altLang="en-US" b="0" i="0" dirty="0">
                <a:solidFill>
                  <a:srgbClr val="000000"/>
                </a:solidFill>
                <a:effectLst/>
                <a:latin typeface="Inter"/>
              </a:rPr>
              <a:t>如 </a:t>
            </a:r>
            <a:r>
              <a:rPr lang="en" altLang="zh-CN" b="0" i="0" dirty="0">
                <a:solidFill>
                  <a:srgbClr val="000000"/>
                </a:solidFill>
                <a:effectLst/>
                <a:latin typeface="Inter"/>
              </a:rPr>
              <a:t>GPT </a:t>
            </a:r>
            <a:r>
              <a:rPr lang="zh-CN" altLang="en-US" b="0" i="0" dirty="0">
                <a:solidFill>
                  <a:srgbClr val="000000"/>
                </a:solidFill>
                <a:effectLst/>
                <a:latin typeface="Inter"/>
              </a:rPr>
              <a:t>模型）等主题，擅长用类比和故事化的方式降低技术理解门槛，例如用 “餐厅点餐” 类比神经网络的前向传播过程。</a:t>
            </a:r>
          </a:p>
          <a:p>
            <a:pPr algn="l">
              <a:spcBef>
                <a:spcPts val="600"/>
              </a:spcBef>
              <a:spcAft>
                <a:spcPts val="600"/>
              </a:spcAft>
              <a:buFont typeface="+mj-lt"/>
              <a:buAutoNum type="arabicPeriod"/>
            </a:pPr>
            <a:r>
              <a:rPr lang="zh-CN" altLang="en-US" b="1" i="0" dirty="0">
                <a:solidFill>
                  <a:srgbClr val="000000"/>
                </a:solidFill>
                <a:effectLst/>
                <a:latin typeface="Inter"/>
              </a:rPr>
              <a:t>行业影响力</a:t>
            </a:r>
            <a:endParaRPr lang="zh-CN" altLang="en-US" b="0" i="0" dirty="0">
              <a:solidFill>
                <a:srgbClr val="000000"/>
              </a:solidFill>
              <a:effectLst/>
              <a:latin typeface="Inter"/>
            </a:endParaRPr>
          </a:p>
          <a:p>
            <a:pPr marL="742950" lvl="1" indent="-285750" algn="l">
              <a:spcBef>
                <a:spcPts val="300"/>
              </a:spcBef>
              <a:spcAft>
                <a:spcPts val="600"/>
              </a:spcAft>
              <a:buFont typeface="+mj-lt"/>
              <a:buAutoNum type="arabicPeriod"/>
            </a:pPr>
            <a:r>
              <a:rPr lang="zh-CN" altLang="en-US" b="0" i="0" dirty="0">
                <a:solidFill>
                  <a:srgbClr val="000000"/>
                </a:solidFill>
                <a:effectLst/>
                <a:latin typeface="Inter"/>
              </a:rPr>
              <a:t>其作品被多家知名技术媒体和教育平台转载，包括 </a:t>
            </a:r>
            <a:r>
              <a:rPr lang="en" altLang="zh-CN" b="0" i="0" dirty="0">
                <a:solidFill>
                  <a:srgbClr val="000000"/>
                </a:solidFill>
                <a:effectLst/>
                <a:latin typeface="Inter"/>
              </a:rPr>
              <a:t>Medium</a:t>
            </a:r>
            <a:r>
              <a:rPr lang="zh-CN" altLang="en" b="0" i="0" dirty="0">
                <a:solidFill>
                  <a:srgbClr val="000000"/>
                </a:solidFill>
                <a:effectLst/>
                <a:latin typeface="Inter"/>
              </a:rPr>
              <a:t>、</a:t>
            </a:r>
            <a:r>
              <a:rPr lang="en" altLang="zh-CN" b="0" i="0" dirty="0">
                <a:solidFill>
                  <a:srgbClr val="000000"/>
                </a:solidFill>
                <a:effectLst/>
                <a:latin typeface="Inter"/>
              </a:rPr>
              <a:t>Towards Data Science </a:t>
            </a:r>
            <a:r>
              <a:rPr lang="zh-CN" altLang="en-US" b="0" i="0" dirty="0">
                <a:solidFill>
                  <a:srgbClr val="000000"/>
                </a:solidFill>
                <a:effectLst/>
                <a:latin typeface="Inter"/>
              </a:rPr>
              <a:t>等，部分内容还被纳入高校课程或企业培训材料。</a:t>
            </a:r>
          </a:p>
          <a:p>
            <a:pPr algn="l">
              <a:spcBef>
                <a:spcPts val="2100"/>
              </a:spcBef>
              <a:spcAft>
                <a:spcPts val="900"/>
              </a:spcAft>
              <a:buNone/>
            </a:pPr>
            <a:r>
              <a:rPr lang="zh-CN" altLang="en-US" b="1" i="0" dirty="0">
                <a:solidFill>
                  <a:srgbClr val="000000"/>
                </a:solidFill>
                <a:effectLst/>
                <a:latin typeface="Inter"/>
              </a:rPr>
              <a:t>背景与风格特点：</a:t>
            </a:r>
          </a:p>
          <a:p>
            <a:pPr algn="l">
              <a:spcBef>
                <a:spcPts val="0"/>
              </a:spcBef>
              <a:spcAft>
                <a:spcPts val="0"/>
              </a:spcAft>
              <a:buFont typeface="Arial" panose="020B0604020202020204" pitchFamily="34" charset="0"/>
              <a:buChar char="•"/>
            </a:pPr>
            <a:r>
              <a:rPr lang="zh-CN" altLang="en-US" b="1" i="0" dirty="0">
                <a:solidFill>
                  <a:srgbClr val="000000"/>
                </a:solidFill>
                <a:effectLst/>
                <a:latin typeface="Inter"/>
              </a:rPr>
              <a:t>非科班出身的独特视角</a:t>
            </a:r>
            <a:r>
              <a:rPr lang="zh-CN" altLang="en-US" b="0" i="0" dirty="0">
                <a:solidFill>
                  <a:srgbClr val="000000"/>
                </a:solidFill>
                <a:effectLst/>
                <a:latin typeface="Inter"/>
              </a:rPr>
              <a:t>：他</a:t>
            </a:r>
            <a:r>
              <a:rPr lang="zh-CN" altLang="en-US" b="1" i="0" dirty="0">
                <a:solidFill>
                  <a:srgbClr val="FF0000"/>
                </a:solidFill>
                <a:effectLst/>
                <a:latin typeface="Inter"/>
              </a:rPr>
              <a:t>并非计算机科学专业背景</a:t>
            </a:r>
            <a:r>
              <a:rPr lang="zh-CN" altLang="en-US" b="0" i="0" dirty="0">
                <a:solidFill>
                  <a:srgbClr val="000000"/>
                </a:solidFill>
                <a:effectLst/>
                <a:latin typeface="Inter"/>
              </a:rPr>
              <a:t>，而是从设计和产品管理领域转向技术科普，这使得其内容更注重 “非技术视角” 的理解，避免过度依赖数学公式，强调直观逻辑。</a:t>
            </a:r>
          </a:p>
          <a:p>
            <a:pPr algn="l">
              <a:spcBef>
                <a:spcPts val="600"/>
              </a:spcBef>
              <a:spcAft>
                <a:spcPts val="600"/>
              </a:spcAft>
              <a:buFont typeface="Arial" panose="020B0604020202020204" pitchFamily="34" charset="0"/>
              <a:buChar char="•"/>
            </a:pPr>
            <a:r>
              <a:rPr lang="zh-CN" altLang="en-US" b="1" i="0" dirty="0">
                <a:solidFill>
                  <a:srgbClr val="000000"/>
                </a:solidFill>
                <a:effectLst/>
                <a:latin typeface="Inter"/>
              </a:rPr>
              <a:t>可视化优先</a:t>
            </a:r>
            <a:r>
              <a:rPr lang="zh-CN" altLang="en-US" b="0" i="0" dirty="0">
                <a:solidFill>
                  <a:srgbClr val="000000"/>
                </a:solidFill>
                <a:effectLst/>
                <a:latin typeface="Inter"/>
              </a:rPr>
              <a:t>：通过手绘风格的插图、动态流程图等方式，将抽象的算法逻辑转化为视觉化表达，例如用 “多头注意力” 的图示展示不同头如何并行处理信息。</a:t>
            </a:r>
          </a:p>
        </p:txBody>
      </p:sp>
    </p:spTree>
    <p:custDataLst>
      <p:tags r:id="rId1"/>
    </p:custDataLst>
    <p:extLst>
      <p:ext uri="{BB962C8B-B14F-4D97-AF65-F5344CB8AC3E}">
        <p14:creationId xmlns:p14="http://schemas.microsoft.com/office/powerpoint/2010/main" val="1745474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877D0-9B51-412D-BE41-C469C5E83ADE}"/>
            </a:ext>
          </a:extLst>
        </p:cNvPr>
        <p:cNvGrpSpPr/>
        <p:nvPr/>
      </p:nvGrpSpPr>
      <p:grpSpPr>
        <a:xfrm>
          <a:off x="0" y="0"/>
          <a:ext cx="0" cy="0"/>
          <a:chOff x="0" y="0"/>
          <a:chExt cx="0" cy="0"/>
        </a:xfrm>
      </p:grpSpPr>
      <p:sp>
        <p:nvSpPr>
          <p:cNvPr id="8" name="矩形 7">
            <a:extLst>
              <a:ext uri="{FF2B5EF4-FFF2-40B4-BE49-F238E27FC236}">
                <a16:creationId xmlns:a16="http://schemas.microsoft.com/office/drawing/2014/main" id="{A0B2BD58-571B-D10F-2809-DC39D5DF9426}"/>
              </a:ext>
            </a:extLst>
          </p:cNvPr>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00">
              <a:sym typeface="+mn-ea"/>
            </a:endParaRPr>
          </a:p>
        </p:txBody>
      </p:sp>
      <p:sp>
        <p:nvSpPr>
          <p:cNvPr id="3" name="矩形 2">
            <a:extLst>
              <a:ext uri="{FF2B5EF4-FFF2-40B4-BE49-F238E27FC236}">
                <a16:creationId xmlns:a16="http://schemas.microsoft.com/office/drawing/2014/main" id="{B5BA3B73-F707-94C4-54BF-7FA25BD8E380}"/>
              </a:ext>
            </a:extLst>
          </p:cNvPr>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a:extLst>
              <a:ext uri="{FF2B5EF4-FFF2-40B4-BE49-F238E27FC236}">
                <a16:creationId xmlns:a16="http://schemas.microsoft.com/office/drawing/2014/main" id="{85D65893-D854-B798-1754-7139EA7E7580}"/>
              </a:ext>
            </a:extLst>
          </p:cNvPr>
          <p:cNvPicPr>
            <a:picLocks noChangeAspect="1"/>
          </p:cNvPicPr>
          <p:nvPr/>
        </p:nvPicPr>
        <p:blipFill>
          <a:blip r:embed="rId9"/>
          <a:stretch>
            <a:fillRect/>
          </a:stretch>
        </p:blipFill>
        <p:spPr>
          <a:xfrm>
            <a:off x="14723745" y="281887"/>
            <a:ext cx="3251835" cy="685800"/>
          </a:xfrm>
          <a:prstGeom prst="rect">
            <a:avLst/>
          </a:prstGeom>
        </p:spPr>
      </p:pic>
      <p:sp>
        <p:nvSpPr>
          <p:cNvPr id="9" name="文本框 8">
            <a:extLst>
              <a:ext uri="{FF2B5EF4-FFF2-40B4-BE49-F238E27FC236}">
                <a16:creationId xmlns:a16="http://schemas.microsoft.com/office/drawing/2014/main" id="{12DC7FF0-42CA-3EA6-AA0B-8704D019434D}"/>
              </a:ext>
            </a:extLst>
          </p:cNvPr>
          <p:cNvSpPr txBox="1"/>
          <p:nvPr>
            <p:custDataLst>
              <p:tags r:id="rId4"/>
            </p:custDataLst>
          </p:nvPr>
        </p:nvSpPr>
        <p:spPr>
          <a:xfrm>
            <a:off x="1216660" y="1398905"/>
            <a:ext cx="6753225" cy="670560"/>
          </a:xfrm>
          <a:prstGeom prst="rect">
            <a:avLst/>
          </a:prstGeom>
          <a:noFill/>
        </p:spPr>
        <p:txBody>
          <a:bodyPr wrap="square" rtlCol="0">
            <a:noAutofit/>
          </a:bodyPr>
          <a:lstStyle/>
          <a:p>
            <a:r>
              <a:rPr lang="en-US" altLang="zh-CN" sz="3600" dirty="0"/>
              <a:t>2017</a:t>
            </a:r>
            <a:r>
              <a:rPr lang="zh-CN" altLang="en-US" sz="3600" dirty="0"/>
              <a:t>，</a:t>
            </a:r>
            <a:r>
              <a:rPr lang="en" altLang="zh-CN" sz="3600" dirty="0"/>
              <a:t>Attention Is All You Need</a:t>
            </a:r>
            <a:endParaRPr lang="zh-CN" altLang="en-US" sz="3300" dirty="0">
              <a:solidFill>
                <a:srgbClr val="2E3C63"/>
              </a:solidFill>
            </a:endParaRPr>
          </a:p>
        </p:txBody>
      </p:sp>
      <p:sp>
        <p:nvSpPr>
          <p:cNvPr id="3078" name="文本框 3">
            <a:extLst>
              <a:ext uri="{FF2B5EF4-FFF2-40B4-BE49-F238E27FC236}">
                <a16:creationId xmlns:a16="http://schemas.microsoft.com/office/drawing/2014/main" id="{8B837463-1CFB-72F3-E6BA-A0B24E5481D2}"/>
              </a:ext>
            </a:extLst>
          </p:cNvPr>
          <p:cNvSpPr txBox="1"/>
          <p:nvPr>
            <p:custDataLst>
              <p:tags r:id="rId5"/>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02</a:t>
            </a:r>
          </a:p>
        </p:txBody>
      </p:sp>
      <p:sp>
        <p:nvSpPr>
          <p:cNvPr id="4" name="文本框 3">
            <a:extLst>
              <a:ext uri="{FF2B5EF4-FFF2-40B4-BE49-F238E27FC236}">
                <a16:creationId xmlns:a16="http://schemas.microsoft.com/office/drawing/2014/main" id="{8230CC45-922C-B1F6-A154-03968179B3F0}"/>
              </a:ext>
            </a:extLst>
          </p:cNvPr>
          <p:cNvSpPr txBox="1"/>
          <p:nvPr>
            <p:custDataLst>
              <p:tags r:id="rId6"/>
            </p:custDataLst>
          </p:nvPr>
        </p:nvSpPr>
        <p:spPr>
          <a:xfrm>
            <a:off x="1216343" y="258075"/>
            <a:ext cx="12663488" cy="806768"/>
          </a:xfrm>
          <a:prstGeom prst="rect">
            <a:avLst/>
          </a:prstGeom>
          <a:noFill/>
        </p:spPr>
        <p:txBody>
          <a:bodyPr wrap="square" rtlCol="0">
            <a:noAutofit/>
          </a:bodyPr>
          <a:lstStyle/>
          <a:p>
            <a:r>
              <a:rPr lang="en" altLang="zh-CN" sz="4200" dirty="0">
                <a:solidFill>
                  <a:schemeClr val="bg1"/>
                </a:solidFill>
              </a:rPr>
              <a:t>Attention</a:t>
            </a:r>
            <a:r>
              <a:rPr lang="en-US" altLang="zh-CN" sz="4200" dirty="0">
                <a:solidFill>
                  <a:schemeClr val="bg1"/>
                </a:solidFill>
              </a:rPr>
              <a:t>&amp;QKV</a:t>
            </a:r>
            <a:endParaRPr lang="zh-CN" altLang="en-US" sz="4200" dirty="0">
              <a:solidFill>
                <a:schemeClr val="bg1"/>
              </a:solidFill>
            </a:endParaRPr>
          </a:p>
        </p:txBody>
      </p:sp>
      <p:sp>
        <p:nvSpPr>
          <p:cNvPr id="6" name="矩形 5">
            <a:extLst>
              <a:ext uri="{FF2B5EF4-FFF2-40B4-BE49-F238E27FC236}">
                <a16:creationId xmlns:a16="http://schemas.microsoft.com/office/drawing/2014/main" id="{DB8B592E-64F1-399B-E299-4EE32EBD26C3}"/>
              </a:ext>
            </a:extLst>
          </p:cNvPr>
          <p:cNvSpPr/>
          <p:nvPr/>
        </p:nvSpPr>
        <p:spPr>
          <a:xfrm>
            <a:off x="2036660" y="7724696"/>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1</a:t>
            </a:r>
            <a:endParaRPr kumimoji="1" lang="zh-CN" altLang="en-US" sz="2400" dirty="0"/>
          </a:p>
        </p:txBody>
      </p:sp>
      <p:sp>
        <p:nvSpPr>
          <p:cNvPr id="7" name="矩形 6">
            <a:extLst>
              <a:ext uri="{FF2B5EF4-FFF2-40B4-BE49-F238E27FC236}">
                <a16:creationId xmlns:a16="http://schemas.microsoft.com/office/drawing/2014/main" id="{7CF10685-323D-EECC-424F-C22FBFDAF4DA}"/>
              </a:ext>
            </a:extLst>
          </p:cNvPr>
          <p:cNvSpPr/>
          <p:nvPr/>
        </p:nvSpPr>
        <p:spPr>
          <a:xfrm>
            <a:off x="3831880" y="7718352"/>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2</a:t>
            </a:r>
            <a:endParaRPr kumimoji="1" lang="zh-CN" altLang="en-US" sz="2400" dirty="0"/>
          </a:p>
        </p:txBody>
      </p:sp>
      <p:sp>
        <p:nvSpPr>
          <p:cNvPr id="11" name="矩形 10">
            <a:extLst>
              <a:ext uri="{FF2B5EF4-FFF2-40B4-BE49-F238E27FC236}">
                <a16:creationId xmlns:a16="http://schemas.microsoft.com/office/drawing/2014/main" id="{991B34BA-3E7A-DFE1-2000-FD755EFE7ABD}"/>
              </a:ext>
            </a:extLst>
          </p:cNvPr>
          <p:cNvSpPr/>
          <p:nvPr/>
        </p:nvSpPr>
        <p:spPr>
          <a:xfrm>
            <a:off x="5627100" y="7718352"/>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3</a:t>
            </a:r>
            <a:endParaRPr kumimoji="1" lang="zh-CN" altLang="en-US" sz="2400" dirty="0"/>
          </a:p>
        </p:txBody>
      </p:sp>
      <p:sp>
        <p:nvSpPr>
          <p:cNvPr id="12" name="圆角矩形 11">
            <a:extLst>
              <a:ext uri="{FF2B5EF4-FFF2-40B4-BE49-F238E27FC236}">
                <a16:creationId xmlns:a16="http://schemas.microsoft.com/office/drawing/2014/main" id="{5EA560C5-1074-2357-05F5-5E4A1CF77069}"/>
              </a:ext>
            </a:extLst>
          </p:cNvPr>
          <p:cNvSpPr/>
          <p:nvPr/>
        </p:nvSpPr>
        <p:spPr>
          <a:xfrm>
            <a:off x="2036660" y="5304674"/>
            <a:ext cx="4954291" cy="1704814"/>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Encoder x N</a:t>
            </a:r>
            <a:endParaRPr kumimoji="1" lang="zh-CN" altLang="en-US" sz="2400" dirty="0"/>
          </a:p>
        </p:txBody>
      </p:sp>
      <p:sp>
        <p:nvSpPr>
          <p:cNvPr id="13" name="矩形 12">
            <a:extLst>
              <a:ext uri="{FF2B5EF4-FFF2-40B4-BE49-F238E27FC236}">
                <a16:creationId xmlns:a16="http://schemas.microsoft.com/office/drawing/2014/main" id="{8288ED29-628B-1576-5021-A5E8FDA33418}"/>
              </a:ext>
            </a:extLst>
          </p:cNvPr>
          <p:cNvSpPr/>
          <p:nvPr/>
        </p:nvSpPr>
        <p:spPr>
          <a:xfrm>
            <a:off x="2036660" y="3681410"/>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1’</a:t>
            </a:r>
            <a:endParaRPr kumimoji="1" lang="zh-CN" altLang="en-US" sz="2400" dirty="0"/>
          </a:p>
        </p:txBody>
      </p:sp>
      <p:sp>
        <p:nvSpPr>
          <p:cNvPr id="14" name="矩形 13">
            <a:extLst>
              <a:ext uri="{FF2B5EF4-FFF2-40B4-BE49-F238E27FC236}">
                <a16:creationId xmlns:a16="http://schemas.microsoft.com/office/drawing/2014/main" id="{B62913B0-69E7-843D-9B60-7803619F6E5A}"/>
              </a:ext>
            </a:extLst>
          </p:cNvPr>
          <p:cNvSpPr/>
          <p:nvPr/>
        </p:nvSpPr>
        <p:spPr>
          <a:xfrm>
            <a:off x="3831880" y="3675066"/>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2’</a:t>
            </a:r>
            <a:endParaRPr kumimoji="1" lang="zh-CN" altLang="en-US" sz="2400" dirty="0"/>
          </a:p>
        </p:txBody>
      </p:sp>
      <p:sp>
        <p:nvSpPr>
          <p:cNvPr id="15" name="矩形 14">
            <a:extLst>
              <a:ext uri="{FF2B5EF4-FFF2-40B4-BE49-F238E27FC236}">
                <a16:creationId xmlns:a16="http://schemas.microsoft.com/office/drawing/2014/main" id="{44C388E5-40C5-F98B-2A24-09096C52E59B}"/>
              </a:ext>
            </a:extLst>
          </p:cNvPr>
          <p:cNvSpPr/>
          <p:nvPr/>
        </p:nvSpPr>
        <p:spPr>
          <a:xfrm>
            <a:off x="5627100" y="3675066"/>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3’</a:t>
            </a:r>
            <a:endParaRPr kumimoji="1" lang="zh-CN" altLang="en-US" sz="2400" dirty="0"/>
          </a:p>
        </p:txBody>
      </p:sp>
      <p:cxnSp>
        <p:nvCxnSpPr>
          <p:cNvPr id="17" name="直线箭头连接符 16">
            <a:extLst>
              <a:ext uri="{FF2B5EF4-FFF2-40B4-BE49-F238E27FC236}">
                <a16:creationId xmlns:a16="http://schemas.microsoft.com/office/drawing/2014/main" id="{8838CB42-119E-3411-5508-338415B9B78B}"/>
              </a:ext>
            </a:extLst>
          </p:cNvPr>
          <p:cNvCxnSpPr>
            <a:cxnSpLocks/>
            <a:stCxn id="6" idx="0"/>
          </p:cNvCxnSpPr>
          <p:nvPr/>
        </p:nvCxnSpPr>
        <p:spPr>
          <a:xfrm flipV="1">
            <a:off x="2718586" y="7006316"/>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3014AC1E-67F5-4167-D83D-3DA5E4F99F34}"/>
              </a:ext>
            </a:extLst>
          </p:cNvPr>
          <p:cNvCxnSpPr>
            <a:cxnSpLocks/>
          </p:cNvCxnSpPr>
          <p:nvPr/>
        </p:nvCxnSpPr>
        <p:spPr>
          <a:xfrm flipV="1">
            <a:off x="4513805" y="6999972"/>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7EDFAD12-5A70-CA7B-CA93-C9636DA68E6D}"/>
              </a:ext>
            </a:extLst>
          </p:cNvPr>
          <p:cNvCxnSpPr>
            <a:cxnSpLocks/>
          </p:cNvCxnSpPr>
          <p:nvPr/>
        </p:nvCxnSpPr>
        <p:spPr>
          <a:xfrm flipV="1">
            <a:off x="6309024" y="6999972"/>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70E20595-DEC3-15FD-AE43-EB4D9E4941B4}"/>
              </a:ext>
            </a:extLst>
          </p:cNvPr>
          <p:cNvCxnSpPr>
            <a:cxnSpLocks/>
          </p:cNvCxnSpPr>
          <p:nvPr/>
        </p:nvCxnSpPr>
        <p:spPr>
          <a:xfrm flipV="1">
            <a:off x="4506022" y="4587880"/>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a:extLst>
              <a:ext uri="{FF2B5EF4-FFF2-40B4-BE49-F238E27FC236}">
                <a16:creationId xmlns:a16="http://schemas.microsoft.com/office/drawing/2014/main" id="{4B73E86D-1D25-133B-5990-C3E9ABFBD1C6}"/>
              </a:ext>
            </a:extLst>
          </p:cNvPr>
          <p:cNvCxnSpPr>
            <a:cxnSpLocks/>
          </p:cNvCxnSpPr>
          <p:nvPr/>
        </p:nvCxnSpPr>
        <p:spPr>
          <a:xfrm flipV="1">
            <a:off x="6301240" y="4575716"/>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FC571435-F06A-99D6-F95D-93B1F8D3D7AD}"/>
              </a:ext>
            </a:extLst>
          </p:cNvPr>
          <p:cNvCxnSpPr>
            <a:cxnSpLocks/>
          </p:cNvCxnSpPr>
          <p:nvPr/>
        </p:nvCxnSpPr>
        <p:spPr>
          <a:xfrm flipV="1">
            <a:off x="2734153" y="4575716"/>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3D8E2357-4264-769A-8391-9A5E8E4BF2D3}"/>
              </a:ext>
            </a:extLst>
          </p:cNvPr>
          <p:cNvCxnSpPr>
            <a:stCxn id="15" idx="2"/>
            <a:endCxn id="6" idx="0"/>
          </p:cNvCxnSpPr>
          <p:nvPr/>
        </p:nvCxnSpPr>
        <p:spPr>
          <a:xfrm flipH="1">
            <a:off x="2718586" y="4589466"/>
            <a:ext cx="3590440" cy="3135230"/>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32C24D0C-CAB4-C063-D363-BB75C946947D}"/>
              </a:ext>
            </a:extLst>
          </p:cNvPr>
          <p:cNvCxnSpPr>
            <a:cxnSpLocks/>
            <a:stCxn id="15" idx="2"/>
            <a:endCxn id="7" idx="0"/>
          </p:cNvCxnSpPr>
          <p:nvPr/>
        </p:nvCxnSpPr>
        <p:spPr>
          <a:xfrm flipH="1">
            <a:off x="4513806" y="4589466"/>
            <a:ext cx="1795220" cy="3128886"/>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77CF875A-E1C1-4CB6-8556-723AC8B6C8A9}"/>
              </a:ext>
            </a:extLst>
          </p:cNvPr>
          <p:cNvCxnSpPr>
            <a:cxnSpLocks/>
            <a:endCxn id="11" idx="0"/>
          </p:cNvCxnSpPr>
          <p:nvPr/>
        </p:nvCxnSpPr>
        <p:spPr>
          <a:xfrm flipH="1">
            <a:off x="6309026" y="4676112"/>
            <a:ext cx="15565" cy="3042240"/>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B204C7FE-0F51-D4CB-6ACC-49506A76906C}"/>
              </a:ext>
            </a:extLst>
          </p:cNvPr>
          <p:cNvSpPr txBox="1"/>
          <p:nvPr/>
        </p:nvSpPr>
        <p:spPr>
          <a:xfrm>
            <a:off x="2510836" y="9057006"/>
            <a:ext cx="492443" cy="461665"/>
          </a:xfrm>
          <a:prstGeom prst="rect">
            <a:avLst/>
          </a:prstGeom>
          <a:noFill/>
        </p:spPr>
        <p:txBody>
          <a:bodyPr wrap="none" rtlCol="0">
            <a:spAutoFit/>
          </a:bodyPr>
          <a:lstStyle/>
          <a:p>
            <a:r>
              <a:rPr kumimoji="1" lang="zh-CN" altLang="en-US" sz="2400" dirty="0"/>
              <a:t>我</a:t>
            </a:r>
          </a:p>
        </p:txBody>
      </p:sp>
      <p:sp>
        <p:nvSpPr>
          <p:cNvPr id="33" name="文本框 32">
            <a:extLst>
              <a:ext uri="{FF2B5EF4-FFF2-40B4-BE49-F238E27FC236}">
                <a16:creationId xmlns:a16="http://schemas.microsoft.com/office/drawing/2014/main" id="{5D05DA04-9BC2-C6CC-A533-B1A04B2DC9B6}"/>
              </a:ext>
            </a:extLst>
          </p:cNvPr>
          <p:cNvSpPr txBox="1"/>
          <p:nvPr/>
        </p:nvSpPr>
        <p:spPr>
          <a:xfrm>
            <a:off x="4298273" y="9057006"/>
            <a:ext cx="492443" cy="461665"/>
          </a:xfrm>
          <a:prstGeom prst="rect">
            <a:avLst/>
          </a:prstGeom>
          <a:noFill/>
        </p:spPr>
        <p:txBody>
          <a:bodyPr wrap="none" rtlCol="0">
            <a:spAutoFit/>
          </a:bodyPr>
          <a:lstStyle/>
          <a:p>
            <a:r>
              <a:rPr kumimoji="1" lang="zh-CN" altLang="en-US" sz="2400" dirty="0"/>
              <a:t>爱</a:t>
            </a:r>
          </a:p>
        </p:txBody>
      </p:sp>
      <p:sp>
        <p:nvSpPr>
          <p:cNvPr id="34" name="文本框 33">
            <a:extLst>
              <a:ext uri="{FF2B5EF4-FFF2-40B4-BE49-F238E27FC236}">
                <a16:creationId xmlns:a16="http://schemas.microsoft.com/office/drawing/2014/main" id="{AAE9A97E-0BA9-F552-7086-0F68558417A4}"/>
              </a:ext>
            </a:extLst>
          </p:cNvPr>
          <p:cNvSpPr txBox="1"/>
          <p:nvPr/>
        </p:nvSpPr>
        <p:spPr>
          <a:xfrm>
            <a:off x="6101274" y="9057006"/>
            <a:ext cx="492443" cy="461665"/>
          </a:xfrm>
          <a:prstGeom prst="rect">
            <a:avLst/>
          </a:prstGeom>
          <a:noFill/>
        </p:spPr>
        <p:txBody>
          <a:bodyPr wrap="none" rtlCol="0">
            <a:spAutoFit/>
          </a:bodyPr>
          <a:lstStyle/>
          <a:p>
            <a:r>
              <a:rPr kumimoji="1" lang="zh-CN" altLang="en-US" sz="2400" dirty="0"/>
              <a:t>你</a:t>
            </a:r>
          </a:p>
        </p:txBody>
      </p:sp>
      <p:sp>
        <p:nvSpPr>
          <p:cNvPr id="35" name="矩形 34">
            <a:extLst>
              <a:ext uri="{FF2B5EF4-FFF2-40B4-BE49-F238E27FC236}">
                <a16:creationId xmlns:a16="http://schemas.microsoft.com/office/drawing/2014/main" id="{47E8DACD-81A6-383B-4DEB-A5A615005756}"/>
              </a:ext>
            </a:extLst>
          </p:cNvPr>
          <p:cNvSpPr/>
          <p:nvPr/>
        </p:nvSpPr>
        <p:spPr>
          <a:xfrm>
            <a:off x="9858139" y="7714118"/>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1</a:t>
            </a:r>
            <a:endParaRPr kumimoji="1" lang="zh-CN" altLang="en-US" sz="2400" dirty="0"/>
          </a:p>
        </p:txBody>
      </p:sp>
      <p:sp>
        <p:nvSpPr>
          <p:cNvPr id="36" name="矩形 35">
            <a:extLst>
              <a:ext uri="{FF2B5EF4-FFF2-40B4-BE49-F238E27FC236}">
                <a16:creationId xmlns:a16="http://schemas.microsoft.com/office/drawing/2014/main" id="{ABD5CCAD-3C4E-63E5-B4E8-58EC018112D2}"/>
              </a:ext>
            </a:extLst>
          </p:cNvPr>
          <p:cNvSpPr/>
          <p:nvPr/>
        </p:nvSpPr>
        <p:spPr>
          <a:xfrm>
            <a:off x="11653359" y="7707774"/>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2</a:t>
            </a:r>
            <a:endParaRPr kumimoji="1" lang="zh-CN" altLang="en-US" sz="2400" dirty="0"/>
          </a:p>
        </p:txBody>
      </p:sp>
      <p:sp>
        <p:nvSpPr>
          <p:cNvPr id="37" name="矩形 36">
            <a:extLst>
              <a:ext uri="{FF2B5EF4-FFF2-40B4-BE49-F238E27FC236}">
                <a16:creationId xmlns:a16="http://schemas.microsoft.com/office/drawing/2014/main" id="{908D17AC-3FB9-DF58-520A-EDC488F9D439}"/>
              </a:ext>
            </a:extLst>
          </p:cNvPr>
          <p:cNvSpPr/>
          <p:nvPr/>
        </p:nvSpPr>
        <p:spPr>
          <a:xfrm>
            <a:off x="13448579" y="7707774"/>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3</a:t>
            </a:r>
            <a:endParaRPr kumimoji="1" lang="zh-CN" altLang="en-US" sz="2400" dirty="0"/>
          </a:p>
        </p:txBody>
      </p:sp>
      <p:sp>
        <p:nvSpPr>
          <p:cNvPr id="38" name="圆角矩形 37">
            <a:extLst>
              <a:ext uri="{FF2B5EF4-FFF2-40B4-BE49-F238E27FC236}">
                <a16:creationId xmlns:a16="http://schemas.microsoft.com/office/drawing/2014/main" id="{26420615-3C8E-F3DE-D67E-86048434513F}"/>
              </a:ext>
            </a:extLst>
          </p:cNvPr>
          <p:cNvSpPr/>
          <p:nvPr/>
        </p:nvSpPr>
        <p:spPr>
          <a:xfrm>
            <a:off x="9858139" y="5294096"/>
            <a:ext cx="6749511" cy="1704814"/>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Decoder x N</a:t>
            </a:r>
            <a:endParaRPr kumimoji="1" lang="zh-CN" altLang="en-US" sz="2400" dirty="0"/>
          </a:p>
        </p:txBody>
      </p:sp>
      <p:sp>
        <p:nvSpPr>
          <p:cNvPr id="39" name="矩形 38">
            <a:extLst>
              <a:ext uri="{FF2B5EF4-FFF2-40B4-BE49-F238E27FC236}">
                <a16:creationId xmlns:a16="http://schemas.microsoft.com/office/drawing/2014/main" id="{AF8C0763-268E-9BFD-6853-B774CB1D19C9}"/>
              </a:ext>
            </a:extLst>
          </p:cNvPr>
          <p:cNvSpPr/>
          <p:nvPr/>
        </p:nvSpPr>
        <p:spPr>
          <a:xfrm>
            <a:off x="9858139" y="3670832"/>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1’</a:t>
            </a:r>
            <a:endParaRPr kumimoji="1" lang="zh-CN" altLang="en-US" sz="2400" dirty="0"/>
          </a:p>
        </p:txBody>
      </p:sp>
      <p:sp>
        <p:nvSpPr>
          <p:cNvPr id="40" name="矩形 39">
            <a:extLst>
              <a:ext uri="{FF2B5EF4-FFF2-40B4-BE49-F238E27FC236}">
                <a16:creationId xmlns:a16="http://schemas.microsoft.com/office/drawing/2014/main" id="{5D357869-2A02-03C4-1A96-3B981D1054DC}"/>
              </a:ext>
            </a:extLst>
          </p:cNvPr>
          <p:cNvSpPr/>
          <p:nvPr/>
        </p:nvSpPr>
        <p:spPr>
          <a:xfrm>
            <a:off x="11653359" y="3664488"/>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2’</a:t>
            </a:r>
            <a:endParaRPr kumimoji="1" lang="zh-CN" altLang="en-US" sz="2400" dirty="0"/>
          </a:p>
        </p:txBody>
      </p:sp>
      <p:sp>
        <p:nvSpPr>
          <p:cNvPr id="41" name="矩形 40">
            <a:extLst>
              <a:ext uri="{FF2B5EF4-FFF2-40B4-BE49-F238E27FC236}">
                <a16:creationId xmlns:a16="http://schemas.microsoft.com/office/drawing/2014/main" id="{24B5D157-3282-BBD4-99FE-4E12C183D058}"/>
              </a:ext>
            </a:extLst>
          </p:cNvPr>
          <p:cNvSpPr/>
          <p:nvPr/>
        </p:nvSpPr>
        <p:spPr>
          <a:xfrm>
            <a:off x="13448579" y="3664488"/>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3’</a:t>
            </a:r>
            <a:endParaRPr kumimoji="1" lang="zh-CN" altLang="en-US" sz="2400" dirty="0"/>
          </a:p>
        </p:txBody>
      </p:sp>
      <p:cxnSp>
        <p:nvCxnSpPr>
          <p:cNvPr id="42" name="直线箭头连接符 41">
            <a:extLst>
              <a:ext uri="{FF2B5EF4-FFF2-40B4-BE49-F238E27FC236}">
                <a16:creationId xmlns:a16="http://schemas.microsoft.com/office/drawing/2014/main" id="{97983EAC-0D49-1412-B024-6B93BC3811F7}"/>
              </a:ext>
            </a:extLst>
          </p:cNvPr>
          <p:cNvCxnSpPr>
            <a:cxnSpLocks/>
            <a:stCxn id="35" idx="0"/>
          </p:cNvCxnSpPr>
          <p:nvPr/>
        </p:nvCxnSpPr>
        <p:spPr>
          <a:xfrm flipV="1">
            <a:off x="10540065" y="6995738"/>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直线箭头连接符 42">
            <a:extLst>
              <a:ext uri="{FF2B5EF4-FFF2-40B4-BE49-F238E27FC236}">
                <a16:creationId xmlns:a16="http://schemas.microsoft.com/office/drawing/2014/main" id="{49806019-A835-3F75-23BC-36152C5B40C1}"/>
              </a:ext>
            </a:extLst>
          </p:cNvPr>
          <p:cNvCxnSpPr>
            <a:cxnSpLocks/>
          </p:cNvCxnSpPr>
          <p:nvPr/>
        </p:nvCxnSpPr>
        <p:spPr>
          <a:xfrm flipV="1">
            <a:off x="12335284" y="6989394"/>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直线箭头连接符 43">
            <a:extLst>
              <a:ext uri="{FF2B5EF4-FFF2-40B4-BE49-F238E27FC236}">
                <a16:creationId xmlns:a16="http://schemas.microsoft.com/office/drawing/2014/main" id="{4C9884CB-17C2-EB10-789F-20C79C9B8C1E}"/>
              </a:ext>
            </a:extLst>
          </p:cNvPr>
          <p:cNvCxnSpPr>
            <a:cxnSpLocks/>
          </p:cNvCxnSpPr>
          <p:nvPr/>
        </p:nvCxnSpPr>
        <p:spPr>
          <a:xfrm flipV="1">
            <a:off x="14130503" y="6989394"/>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直线箭头连接符 44">
            <a:extLst>
              <a:ext uri="{FF2B5EF4-FFF2-40B4-BE49-F238E27FC236}">
                <a16:creationId xmlns:a16="http://schemas.microsoft.com/office/drawing/2014/main" id="{FA917C38-64B9-E769-F42E-DF2F66E4F0EE}"/>
              </a:ext>
            </a:extLst>
          </p:cNvPr>
          <p:cNvCxnSpPr>
            <a:cxnSpLocks/>
          </p:cNvCxnSpPr>
          <p:nvPr/>
        </p:nvCxnSpPr>
        <p:spPr>
          <a:xfrm flipV="1">
            <a:off x="12327501" y="4577302"/>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a:extLst>
              <a:ext uri="{FF2B5EF4-FFF2-40B4-BE49-F238E27FC236}">
                <a16:creationId xmlns:a16="http://schemas.microsoft.com/office/drawing/2014/main" id="{0F9616E6-E866-D7BA-9684-F8E03094D2F0}"/>
              </a:ext>
            </a:extLst>
          </p:cNvPr>
          <p:cNvCxnSpPr>
            <a:cxnSpLocks/>
          </p:cNvCxnSpPr>
          <p:nvPr/>
        </p:nvCxnSpPr>
        <p:spPr>
          <a:xfrm flipV="1">
            <a:off x="14122719" y="4565138"/>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a:extLst>
              <a:ext uri="{FF2B5EF4-FFF2-40B4-BE49-F238E27FC236}">
                <a16:creationId xmlns:a16="http://schemas.microsoft.com/office/drawing/2014/main" id="{D2CE3987-3040-46D1-988C-3402E429612D}"/>
              </a:ext>
            </a:extLst>
          </p:cNvPr>
          <p:cNvCxnSpPr>
            <a:cxnSpLocks/>
          </p:cNvCxnSpPr>
          <p:nvPr/>
        </p:nvCxnSpPr>
        <p:spPr>
          <a:xfrm flipV="1">
            <a:off x="10555632" y="4565138"/>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B0BB103A-FF7A-5E44-C92B-7F3DFD47DB69}"/>
              </a:ext>
            </a:extLst>
          </p:cNvPr>
          <p:cNvSpPr txBox="1"/>
          <p:nvPr/>
        </p:nvSpPr>
        <p:spPr>
          <a:xfrm>
            <a:off x="10332315" y="9046428"/>
            <a:ext cx="1023037" cy="461665"/>
          </a:xfrm>
          <a:prstGeom prst="rect">
            <a:avLst/>
          </a:prstGeom>
          <a:noFill/>
        </p:spPr>
        <p:txBody>
          <a:bodyPr wrap="none" rtlCol="0">
            <a:spAutoFit/>
          </a:bodyPr>
          <a:lstStyle/>
          <a:p>
            <a:r>
              <a:rPr kumimoji="1" lang="en-US" altLang="zh-CN" sz="2400" dirty="0"/>
              <a:t>&lt;</a:t>
            </a:r>
            <a:r>
              <a:rPr kumimoji="1" lang="en-US" altLang="zh-CN" sz="2400" dirty="0" err="1"/>
              <a:t>sos</a:t>
            </a:r>
            <a:r>
              <a:rPr kumimoji="1" lang="en-US" altLang="zh-CN" sz="2400" dirty="0"/>
              <a:t>&gt;</a:t>
            </a:r>
            <a:endParaRPr kumimoji="1" lang="zh-CN" altLang="en-US" sz="2400" dirty="0"/>
          </a:p>
        </p:txBody>
      </p:sp>
      <p:sp>
        <p:nvSpPr>
          <p:cNvPr id="52" name="文本框 51">
            <a:extLst>
              <a:ext uri="{FF2B5EF4-FFF2-40B4-BE49-F238E27FC236}">
                <a16:creationId xmlns:a16="http://schemas.microsoft.com/office/drawing/2014/main" id="{7B88ED9B-9E2C-7070-0C95-44F7FDBD26DC}"/>
              </a:ext>
            </a:extLst>
          </p:cNvPr>
          <p:cNvSpPr txBox="1"/>
          <p:nvPr/>
        </p:nvSpPr>
        <p:spPr>
          <a:xfrm>
            <a:off x="12119752" y="9046428"/>
            <a:ext cx="269626" cy="461665"/>
          </a:xfrm>
          <a:prstGeom prst="rect">
            <a:avLst/>
          </a:prstGeom>
          <a:noFill/>
        </p:spPr>
        <p:txBody>
          <a:bodyPr wrap="none" rtlCol="0">
            <a:spAutoFit/>
          </a:bodyPr>
          <a:lstStyle/>
          <a:p>
            <a:r>
              <a:rPr kumimoji="1" lang="en-US" altLang="zh-CN" sz="2400" dirty="0"/>
              <a:t>I</a:t>
            </a:r>
            <a:endParaRPr kumimoji="1" lang="zh-CN" altLang="en-US" sz="2400" dirty="0"/>
          </a:p>
        </p:txBody>
      </p:sp>
      <p:sp>
        <p:nvSpPr>
          <p:cNvPr id="53" name="文本框 52">
            <a:extLst>
              <a:ext uri="{FF2B5EF4-FFF2-40B4-BE49-F238E27FC236}">
                <a16:creationId xmlns:a16="http://schemas.microsoft.com/office/drawing/2014/main" id="{90B711B9-2378-F884-A40D-642BB6BF4A83}"/>
              </a:ext>
            </a:extLst>
          </p:cNvPr>
          <p:cNvSpPr txBox="1"/>
          <p:nvPr/>
        </p:nvSpPr>
        <p:spPr>
          <a:xfrm>
            <a:off x="13922753" y="9046428"/>
            <a:ext cx="750526" cy="461665"/>
          </a:xfrm>
          <a:prstGeom prst="rect">
            <a:avLst/>
          </a:prstGeom>
          <a:noFill/>
        </p:spPr>
        <p:txBody>
          <a:bodyPr wrap="none" rtlCol="0">
            <a:spAutoFit/>
          </a:bodyPr>
          <a:lstStyle/>
          <a:p>
            <a:r>
              <a:rPr kumimoji="1" lang="en-US" altLang="zh-CN" sz="2400" dirty="0"/>
              <a:t>love</a:t>
            </a:r>
            <a:endParaRPr kumimoji="1" lang="zh-CN" altLang="en-US" sz="2400" dirty="0"/>
          </a:p>
        </p:txBody>
      </p:sp>
      <p:sp>
        <p:nvSpPr>
          <p:cNvPr id="54" name="矩形 53">
            <a:extLst>
              <a:ext uri="{FF2B5EF4-FFF2-40B4-BE49-F238E27FC236}">
                <a16:creationId xmlns:a16="http://schemas.microsoft.com/office/drawing/2014/main" id="{6E4B363F-614B-BD1A-D4C0-7AB3A089FDAD}"/>
              </a:ext>
            </a:extLst>
          </p:cNvPr>
          <p:cNvSpPr/>
          <p:nvPr/>
        </p:nvSpPr>
        <p:spPr>
          <a:xfrm>
            <a:off x="15243799" y="7718352"/>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4</a:t>
            </a:r>
            <a:endParaRPr kumimoji="1" lang="zh-CN" altLang="en-US" sz="2400" dirty="0"/>
          </a:p>
        </p:txBody>
      </p:sp>
      <p:sp>
        <p:nvSpPr>
          <p:cNvPr id="55" name="矩形 54">
            <a:extLst>
              <a:ext uri="{FF2B5EF4-FFF2-40B4-BE49-F238E27FC236}">
                <a16:creationId xmlns:a16="http://schemas.microsoft.com/office/drawing/2014/main" id="{66435846-EF8B-7667-68D9-04061E14A53B}"/>
              </a:ext>
            </a:extLst>
          </p:cNvPr>
          <p:cNvSpPr/>
          <p:nvPr/>
        </p:nvSpPr>
        <p:spPr>
          <a:xfrm>
            <a:off x="15243794" y="3650738"/>
            <a:ext cx="1363855"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4’</a:t>
            </a:r>
            <a:endParaRPr kumimoji="1" lang="zh-CN" altLang="en-US" sz="2400" dirty="0"/>
          </a:p>
        </p:txBody>
      </p:sp>
      <p:cxnSp>
        <p:nvCxnSpPr>
          <p:cNvPr id="56" name="直线箭头连接符 55">
            <a:extLst>
              <a:ext uri="{FF2B5EF4-FFF2-40B4-BE49-F238E27FC236}">
                <a16:creationId xmlns:a16="http://schemas.microsoft.com/office/drawing/2014/main" id="{B711E84A-3BB7-D550-1937-D5723E5433EF}"/>
              </a:ext>
            </a:extLst>
          </p:cNvPr>
          <p:cNvCxnSpPr>
            <a:cxnSpLocks/>
          </p:cNvCxnSpPr>
          <p:nvPr/>
        </p:nvCxnSpPr>
        <p:spPr>
          <a:xfrm flipV="1">
            <a:off x="15982018" y="4575716"/>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7" name="直线箭头连接符 56">
            <a:extLst>
              <a:ext uri="{FF2B5EF4-FFF2-40B4-BE49-F238E27FC236}">
                <a16:creationId xmlns:a16="http://schemas.microsoft.com/office/drawing/2014/main" id="{DA9B5D91-D7DC-5527-F4F5-5612C2D416EC}"/>
              </a:ext>
            </a:extLst>
          </p:cNvPr>
          <p:cNvCxnSpPr>
            <a:cxnSpLocks/>
          </p:cNvCxnSpPr>
          <p:nvPr/>
        </p:nvCxnSpPr>
        <p:spPr>
          <a:xfrm flipV="1">
            <a:off x="16035436" y="6989394"/>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00531341-8FB2-B8C2-73C0-1F46751F8107}"/>
              </a:ext>
            </a:extLst>
          </p:cNvPr>
          <p:cNvSpPr txBox="1"/>
          <p:nvPr/>
        </p:nvSpPr>
        <p:spPr>
          <a:xfrm>
            <a:off x="15756334" y="9057006"/>
            <a:ext cx="681597" cy="461665"/>
          </a:xfrm>
          <a:prstGeom prst="rect">
            <a:avLst/>
          </a:prstGeom>
          <a:noFill/>
        </p:spPr>
        <p:txBody>
          <a:bodyPr wrap="none" rtlCol="0">
            <a:spAutoFit/>
          </a:bodyPr>
          <a:lstStyle/>
          <a:p>
            <a:r>
              <a:rPr kumimoji="1" lang="en-US" altLang="zh-CN" sz="2400" dirty="0"/>
              <a:t>you</a:t>
            </a:r>
            <a:endParaRPr kumimoji="1" lang="zh-CN" altLang="en-US" sz="2400" dirty="0"/>
          </a:p>
        </p:txBody>
      </p:sp>
      <p:sp>
        <p:nvSpPr>
          <p:cNvPr id="59" name="文本框 58">
            <a:extLst>
              <a:ext uri="{FF2B5EF4-FFF2-40B4-BE49-F238E27FC236}">
                <a16:creationId xmlns:a16="http://schemas.microsoft.com/office/drawing/2014/main" id="{4B8ED6CF-58DF-46CA-194E-E791DF992A6F}"/>
              </a:ext>
            </a:extLst>
          </p:cNvPr>
          <p:cNvSpPr txBox="1"/>
          <p:nvPr/>
        </p:nvSpPr>
        <p:spPr>
          <a:xfrm>
            <a:off x="15519199" y="2870902"/>
            <a:ext cx="1040670" cy="461665"/>
          </a:xfrm>
          <a:prstGeom prst="rect">
            <a:avLst/>
          </a:prstGeom>
          <a:noFill/>
        </p:spPr>
        <p:txBody>
          <a:bodyPr wrap="none" rtlCol="0">
            <a:spAutoFit/>
          </a:bodyPr>
          <a:lstStyle/>
          <a:p>
            <a:r>
              <a:rPr kumimoji="1" lang="en-US" altLang="zh-CN" sz="2400" dirty="0"/>
              <a:t>&lt;</a:t>
            </a:r>
            <a:r>
              <a:rPr kumimoji="1" lang="en-US" altLang="zh-CN" sz="2400" dirty="0" err="1"/>
              <a:t>eos</a:t>
            </a:r>
            <a:r>
              <a:rPr kumimoji="1" lang="en-US" altLang="zh-CN" sz="2400" dirty="0"/>
              <a:t>&gt;</a:t>
            </a:r>
            <a:endParaRPr kumimoji="1" lang="zh-CN" altLang="en-US" sz="2400" dirty="0"/>
          </a:p>
        </p:txBody>
      </p:sp>
      <p:sp>
        <p:nvSpPr>
          <p:cNvPr id="60" name="文本框 59">
            <a:extLst>
              <a:ext uri="{FF2B5EF4-FFF2-40B4-BE49-F238E27FC236}">
                <a16:creationId xmlns:a16="http://schemas.microsoft.com/office/drawing/2014/main" id="{A2B0AD08-3AF0-A13D-55B2-CEE8072FFC23}"/>
              </a:ext>
            </a:extLst>
          </p:cNvPr>
          <p:cNvSpPr txBox="1"/>
          <p:nvPr/>
        </p:nvSpPr>
        <p:spPr>
          <a:xfrm>
            <a:off x="10426565" y="2814154"/>
            <a:ext cx="269626" cy="461665"/>
          </a:xfrm>
          <a:prstGeom prst="rect">
            <a:avLst/>
          </a:prstGeom>
          <a:noFill/>
        </p:spPr>
        <p:txBody>
          <a:bodyPr wrap="none" rtlCol="0">
            <a:spAutoFit/>
          </a:bodyPr>
          <a:lstStyle/>
          <a:p>
            <a:r>
              <a:rPr kumimoji="1" lang="en-US" altLang="zh-CN" sz="2400" dirty="0"/>
              <a:t>I</a:t>
            </a:r>
            <a:endParaRPr kumimoji="1" lang="zh-CN" altLang="en-US" sz="2400" dirty="0"/>
          </a:p>
        </p:txBody>
      </p:sp>
      <p:sp>
        <p:nvSpPr>
          <p:cNvPr id="61" name="文本框 60">
            <a:extLst>
              <a:ext uri="{FF2B5EF4-FFF2-40B4-BE49-F238E27FC236}">
                <a16:creationId xmlns:a16="http://schemas.microsoft.com/office/drawing/2014/main" id="{0696F0C4-4003-A925-EF73-57288522AA51}"/>
              </a:ext>
            </a:extLst>
          </p:cNvPr>
          <p:cNvSpPr txBox="1"/>
          <p:nvPr/>
        </p:nvSpPr>
        <p:spPr>
          <a:xfrm>
            <a:off x="12014115" y="2845219"/>
            <a:ext cx="750526" cy="461665"/>
          </a:xfrm>
          <a:prstGeom prst="rect">
            <a:avLst/>
          </a:prstGeom>
          <a:noFill/>
        </p:spPr>
        <p:txBody>
          <a:bodyPr wrap="none" rtlCol="0">
            <a:spAutoFit/>
          </a:bodyPr>
          <a:lstStyle/>
          <a:p>
            <a:r>
              <a:rPr kumimoji="1" lang="en-US" altLang="zh-CN" sz="2400" dirty="0"/>
              <a:t>love</a:t>
            </a:r>
            <a:endParaRPr kumimoji="1" lang="zh-CN" altLang="en-US" sz="2400" dirty="0"/>
          </a:p>
        </p:txBody>
      </p:sp>
      <p:sp>
        <p:nvSpPr>
          <p:cNvPr id="62" name="文本框 61">
            <a:extLst>
              <a:ext uri="{FF2B5EF4-FFF2-40B4-BE49-F238E27FC236}">
                <a16:creationId xmlns:a16="http://schemas.microsoft.com/office/drawing/2014/main" id="{6E62A314-6D5B-8D20-3D72-B5372CB6D515}"/>
              </a:ext>
            </a:extLst>
          </p:cNvPr>
          <p:cNvSpPr txBox="1"/>
          <p:nvPr/>
        </p:nvSpPr>
        <p:spPr>
          <a:xfrm>
            <a:off x="14063147" y="2824732"/>
            <a:ext cx="681597" cy="461665"/>
          </a:xfrm>
          <a:prstGeom prst="rect">
            <a:avLst/>
          </a:prstGeom>
          <a:noFill/>
        </p:spPr>
        <p:txBody>
          <a:bodyPr wrap="none" rtlCol="0">
            <a:spAutoFit/>
          </a:bodyPr>
          <a:lstStyle/>
          <a:p>
            <a:r>
              <a:rPr kumimoji="1" lang="en-US" altLang="zh-CN" sz="2400" dirty="0"/>
              <a:t>you</a:t>
            </a:r>
            <a:endParaRPr kumimoji="1" lang="zh-CN" altLang="en-US" sz="2400" dirty="0"/>
          </a:p>
        </p:txBody>
      </p:sp>
      <p:sp>
        <p:nvSpPr>
          <p:cNvPr id="3073" name="矩形 3072">
            <a:extLst>
              <a:ext uri="{FF2B5EF4-FFF2-40B4-BE49-F238E27FC236}">
                <a16:creationId xmlns:a16="http://schemas.microsoft.com/office/drawing/2014/main" id="{3FDEB2AB-44EF-0E0F-8F29-48AA1DD6E7D9}"/>
              </a:ext>
            </a:extLst>
          </p:cNvPr>
          <p:cNvSpPr/>
          <p:nvPr/>
        </p:nvSpPr>
        <p:spPr>
          <a:xfrm>
            <a:off x="1649506" y="3332567"/>
            <a:ext cx="5755341" cy="1669739"/>
          </a:xfrm>
          <a:prstGeom prst="rect">
            <a:avLst/>
          </a:prstGeom>
          <a:noFill/>
          <a:ln w="3810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074" name="直线箭头连接符 3073">
            <a:extLst>
              <a:ext uri="{FF2B5EF4-FFF2-40B4-BE49-F238E27FC236}">
                <a16:creationId xmlns:a16="http://schemas.microsoft.com/office/drawing/2014/main" id="{FE0F2FDE-F69A-E09D-A17B-DCD80686E21D}"/>
              </a:ext>
            </a:extLst>
          </p:cNvPr>
          <p:cNvCxnSpPr>
            <a:cxnSpLocks/>
            <a:stCxn id="3073" idx="3"/>
          </p:cNvCxnSpPr>
          <p:nvPr/>
        </p:nvCxnSpPr>
        <p:spPr>
          <a:xfrm>
            <a:off x="7404847" y="4167437"/>
            <a:ext cx="2453292" cy="1979066"/>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076" name="直线箭头连接符 3075">
            <a:extLst>
              <a:ext uri="{FF2B5EF4-FFF2-40B4-BE49-F238E27FC236}">
                <a16:creationId xmlns:a16="http://schemas.microsoft.com/office/drawing/2014/main" id="{D9509C4B-0DA2-EF87-C75C-1661B2314956}"/>
              </a:ext>
            </a:extLst>
          </p:cNvPr>
          <p:cNvCxnSpPr>
            <a:cxnSpLocks/>
            <a:endCxn id="6" idx="0"/>
          </p:cNvCxnSpPr>
          <p:nvPr/>
        </p:nvCxnSpPr>
        <p:spPr>
          <a:xfrm flipH="1">
            <a:off x="2718586" y="4676112"/>
            <a:ext cx="1787436" cy="3048584"/>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80" name="直线箭头连接符 3079">
            <a:extLst>
              <a:ext uri="{FF2B5EF4-FFF2-40B4-BE49-F238E27FC236}">
                <a16:creationId xmlns:a16="http://schemas.microsoft.com/office/drawing/2014/main" id="{12802629-AD13-17C5-F8D7-3718743DD898}"/>
              </a:ext>
            </a:extLst>
          </p:cNvPr>
          <p:cNvCxnSpPr>
            <a:cxnSpLocks/>
            <a:stCxn id="13" idx="2"/>
            <a:endCxn id="6" idx="0"/>
          </p:cNvCxnSpPr>
          <p:nvPr/>
        </p:nvCxnSpPr>
        <p:spPr>
          <a:xfrm>
            <a:off x="2718586" y="4595810"/>
            <a:ext cx="0" cy="3128886"/>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83" name="直线箭头连接符 3082">
            <a:extLst>
              <a:ext uri="{FF2B5EF4-FFF2-40B4-BE49-F238E27FC236}">
                <a16:creationId xmlns:a16="http://schemas.microsoft.com/office/drawing/2014/main" id="{BDC92717-FF61-74E5-0ED3-7723CE4AB907}"/>
              </a:ext>
            </a:extLst>
          </p:cNvPr>
          <p:cNvCxnSpPr>
            <a:cxnSpLocks/>
            <a:endCxn id="7" idx="0"/>
          </p:cNvCxnSpPr>
          <p:nvPr/>
        </p:nvCxnSpPr>
        <p:spPr>
          <a:xfrm>
            <a:off x="2749720" y="4676112"/>
            <a:ext cx="1764086" cy="3042240"/>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86" name="直线箭头连接符 3085">
            <a:extLst>
              <a:ext uri="{FF2B5EF4-FFF2-40B4-BE49-F238E27FC236}">
                <a16:creationId xmlns:a16="http://schemas.microsoft.com/office/drawing/2014/main" id="{0D25019C-E5B3-56D3-4657-C7C3078CDB93}"/>
              </a:ext>
            </a:extLst>
          </p:cNvPr>
          <p:cNvCxnSpPr>
            <a:cxnSpLocks/>
            <a:stCxn id="14" idx="2"/>
            <a:endCxn id="7" idx="0"/>
          </p:cNvCxnSpPr>
          <p:nvPr/>
        </p:nvCxnSpPr>
        <p:spPr>
          <a:xfrm>
            <a:off x="4513806" y="4589466"/>
            <a:ext cx="0" cy="3128886"/>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89" name="直线箭头连接符 3088">
            <a:extLst>
              <a:ext uri="{FF2B5EF4-FFF2-40B4-BE49-F238E27FC236}">
                <a16:creationId xmlns:a16="http://schemas.microsoft.com/office/drawing/2014/main" id="{EB16427B-4CE9-DB60-992A-E7EA7A23060C}"/>
              </a:ext>
            </a:extLst>
          </p:cNvPr>
          <p:cNvCxnSpPr>
            <a:cxnSpLocks/>
            <a:stCxn id="13" idx="2"/>
            <a:endCxn id="11" idx="0"/>
          </p:cNvCxnSpPr>
          <p:nvPr/>
        </p:nvCxnSpPr>
        <p:spPr>
          <a:xfrm>
            <a:off x="2718586" y="4595810"/>
            <a:ext cx="3590440" cy="3122542"/>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92" name="直线箭头连接符 3091">
            <a:extLst>
              <a:ext uri="{FF2B5EF4-FFF2-40B4-BE49-F238E27FC236}">
                <a16:creationId xmlns:a16="http://schemas.microsoft.com/office/drawing/2014/main" id="{0991210C-6602-085D-8A07-A1261D90892D}"/>
              </a:ext>
            </a:extLst>
          </p:cNvPr>
          <p:cNvCxnSpPr>
            <a:cxnSpLocks/>
            <a:endCxn id="11" idx="0"/>
          </p:cNvCxnSpPr>
          <p:nvPr/>
        </p:nvCxnSpPr>
        <p:spPr>
          <a:xfrm>
            <a:off x="4529372" y="4676112"/>
            <a:ext cx="1779654" cy="3042240"/>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96035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085B4-7417-0B56-50DC-BA80473F4F61}"/>
            </a:ext>
          </a:extLst>
        </p:cNvPr>
        <p:cNvGrpSpPr/>
        <p:nvPr/>
      </p:nvGrpSpPr>
      <p:grpSpPr>
        <a:xfrm>
          <a:off x="0" y="0"/>
          <a:ext cx="0" cy="0"/>
          <a:chOff x="0" y="0"/>
          <a:chExt cx="0" cy="0"/>
        </a:xfrm>
      </p:grpSpPr>
      <p:sp>
        <p:nvSpPr>
          <p:cNvPr id="8" name="矩形 7">
            <a:extLst>
              <a:ext uri="{FF2B5EF4-FFF2-40B4-BE49-F238E27FC236}">
                <a16:creationId xmlns:a16="http://schemas.microsoft.com/office/drawing/2014/main" id="{34C6C0F9-FBCE-8ECE-2BCF-6E2B83E31949}"/>
              </a:ext>
            </a:extLst>
          </p:cNvPr>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00">
              <a:sym typeface="+mn-ea"/>
            </a:endParaRPr>
          </a:p>
        </p:txBody>
      </p:sp>
      <p:sp>
        <p:nvSpPr>
          <p:cNvPr id="3" name="矩形 2">
            <a:extLst>
              <a:ext uri="{FF2B5EF4-FFF2-40B4-BE49-F238E27FC236}">
                <a16:creationId xmlns:a16="http://schemas.microsoft.com/office/drawing/2014/main" id="{46DB0F68-3DCF-2497-BB83-72793825F832}"/>
              </a:ext>
            </a:extLst>
          </p:cNvPr>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a:extLst>
              <a:ext uri="{FF2B5EF4-FFF2-40B4-BE49-F238E27FC236}">
                <a16:creationId xmlns:a16="http://schemas.microsoft.com/office/drawing/2014/main" id="{A707713C-3DA1-B463-308B-86928BC4F34F}"/>
              </a:ext>
            </a:extLst>
          </p:cNvPr>
          <p:cNvPicPr>
            <a:picLocks noChangeAspect="1"/>
          </p:cNvPicPr>
          <p:nvPr/>
        </p:nvPicPr>
        <p:blipFill>
          <a:blip r:embed="rId9"/>
          <a:stretch>
            <a:fillRect/>
          </a:stretch>
        </p:blipFill>
        <p:spPr>
          <a:xfrm>
            <a:off x="14723745" y="281887"/>
            <a:ext cx="3251835" cy="685800"/>
          </a:xfrm>
          <a:prstGeom prst="rect">
            <a:avLst/>
          </a:prstGeom>
        </p:spPr>
      </p:pic>
      <p:sp>
        <p:nvSpPr>
          <p:cNvPr id="9" name="文本框 8">
            <a:extLst>
              <a:ext uri="{FF2B5EF4-FFF2-40B4-BE49-F238E27FC236}">
                <a16:creationId xmlns:a16="http://schemas.microsoft.com/office/drawing/2014/main" id="{7BDB7C36-7851-86D1-10F5-4B6918620C7F}"/>
              </a:ext>
            </a:extLst>
          </p:cNvPr>
          <p:cNvSpPr txBox="1"/>
          <p:nvPr>
            <p:custDataLst>
              <p:tags r:id="rId4"/>
            </p:custDataLst>
          </p:nvPr>
        </p:nvSpPr>
        <p:spPr>
          <a:xfrm>
            <a:off x="1216660" y="1398905"/>
            <a:ext cx="6753225" cy="670560"/>
          </a:xfrm>
          <a:prstGeom prst="rect">
            <a:avLst/>
          </a:prstGeom>
          <a:noFill/>
        </p:spPr>
        <p:txBody>
          <a:bodyPr wrap="square" rtlCol="0">
            <a:noAutofit/>
          </a:bodyPr>
          <a:lstStyle/>
          <a:p>
            <a:r>
              <a:rPr lang="en-US" altLang="zh-CN" sz="3600" dirty="0"/>
              <a:t>2017</a:t>
            </a:r>
            <a:r>
              <a:rPr lang="zh-CN" altLang="en-US" sz="3600" dirty="0"/>
              <a:t>，</a:t>
            </a:r>
            <a:r>
              <a:rPr lang="en" altLang="zh-CN" sz="3600" dirty="0"/>
              <a:t>Attention Is All You Need</a:t>
            </a:r>
            <a:endParaRPr lang="zh-CN" altLang="en-US" sz="3300" dirty="0">
              <a:solidFill>
                <a:srgbClr val="2E3C63"/>
              </a:solidFill>
            </a:endParaRPr>
          </a:p>
        </p:txBody>
      </p:sp>
      <p:sp>
        <p:nvSpPr>
          <p:cNvPr id="3078" name="文本框 3">
            <a:extLst>
              <a:ext uri="{FF2B5EF4-FFF2-40B4-BE49-F238E27FC236}">
                <a16:creationId xmlns:a16="http://schemas.microsoft.com/office/drawing/2014/main" id="{64B3543C-6471-39D4-2211-612BE968A77A}"/>
              </a:ext>
            </a:extLst>
          </p:cNvPr>
          <p:cNvSpPr txBox="1"/>
          <p:nvPr>
            <p:custDataLst>
              <p:tags r:id="rId5"/>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02</a:t>
            </a:r>
          </a:p>
        </p:txBody>
      </p:sp>
      <p:sp>
        <p:nvSpPr>
          <p:cNvPr id="4" name="文本框 3">
            <a:extLst>
              <a:ext uri="{FF2B5EF4-FFF2-40B4-BE49-F238E27FC236}">
                <a16:creationId xmlns:a16="http://schemas.microsoft.com/office/drawing/2014/main" id="{85C09BE1-0ACC-4A5B-49E9-FC58740462CF}"/>
              </a:ext>
            </a:extLst>
          </p:cNvPr>
          <p:cNvSpPr txBox="1"/>
          <p:nvPr>
            <p:custDataLst>
              <p:tags r:id="rId6"/>
            </p:custDataLst>
          </p:nvPr>
        </p:nvSpPr>
        <p:spPr>
          <a:xfrm>
            <a:off x="1216343" y="258075"/>
            <a:ext cx="12663488" cy="806768"/>
          </a:xfrm>
          <a:prstGeom prst="rect">
            <a:avLst/>
          </a:prstGeom>
          <a:noFill/>
        </p:spPr>
        <p:txBody>
          <a:bodyPr wrap="square" rtlCol="0">
            <a:noAutofit/>
          </a:bodyPr>
          <a:lstStyle/>
          <a:p>
            <a:r>
              <a:rPr lang="en" altLang="zh-CN" sz="4200" dirty="0">
                <a:solidFill>
                  <a:schemeClr val="bg1"/>
                </a:solidFill>
              </a:rPr>
              <a:t>Attention</a:t>
            </a:r>
            <a:r>
              <a:rPr lang="en-US" altLang="zh-CN" sz="4200" dirty="0">
                <a:solidFill>
                  <a:schemeClr val="bg1"/>
                </a:solidFill>
              </a:rPr>
              <a:t>&amp;QKV</a:t>
            </a:r>
            <a:endParaRPr lang="zh-CN" altLang="en-US" sz="4200" dirty="0">
              <a:solidFill>
                <a:schemeClr val="bg1"/>
              </a:solidFill>
            </a:endParaRPr>
          </a:p>
        </p:txBody>
      </p:sp>
      <p:sp>
        <p:nvSpPr>
          <p:cNvPr id="32" name="文本框 31">
            <a:extLst>
              <a:ext uri="{FF2B5EF4-FFF2-40B4-BE49-F238E27FC236}">
                <a16:creationId xmlns:a16="http://schemas.microsoft.com/office/drawing/2014/main" id="{26A603A0-9481-366F-4E3C-DB6641193136}"/>
              </a:ext>
            </a:extLst>
          </p:cNvPr>
          <p:cNvSpPr txBox="1"/>
          <p:nvPr/>
        </p:nvSpPr>
        <p:spPr>
          <a:xfrm>
            <a:off x="2510836" y="9057006"/>
            <a:ext cx="492443" cy="461665"/>
          </a:xfrm>
          <a:prstGeom prst="rect">
            <a:avLst/>
          </a:prstGeom>
          <a:noFill/>
        </p:spPr>
        <p:txBody>
          <a:bodyPr wrap="none" rtlCol="0">
            <a:spAutoFit/>
          </a:bodyPr>
          <a:lstStyle/>
          <a:p>
            <a:r>
              <a:rPr kumimoji="1" lang="zh-CN" altLang="en-US" sz="2400" dirty="0"/>
              <a:t>我</a:t>
            </a:r>
          </a:p>
        </p:txBody>
      </p:sp>
      <p:sp>
        <p:nvSpPr>
          <p:cNvPr id="33" name="文本框 32">
            <a:extLst>
              <a:ext uri="{FF2B5EF4-FFF2-40B4-BE49-F238E27FC236}">
                <a16:creationId xmlns:a16="http://schemas.microsoft.com/office/drawing/2014/main" id="{31FD7830-B582-B51A-E543-E75F41DF9FE2}"/>
              </a:ext>
            </a:extLst>
          </p:cNvPr>
          <p:cNvSpPr txBox="1"/>
          <p:nvPr/>
        </p:nvSpPr>
        <p:spPr>
          <a:xfrm>
            <a:off x="4298273" y="9057006"/>
            <a:ext cx="492443" cy="461665"/>
          </a:xfrm>
          <a:prstGeom prst="rect">
            <a:avLst/>
          </a:prstGeom>
          <a:noFill/>
        </p:spPr>
        <p:txBody>
          <a:bodyPr wrap="none" rtlCol="0">
            <a:spAutoFit/>
          </a:bodyPr>
          <a:lstStyle/>
          <a:p>
            <a:r>
              <a:rPr kumimoji="1" lang="zh-CN" altLang="en-US" sz="2400" dirty="0"/>
              <a:t>爱</a:t>
            </a:r>
          </a:p>
        </p:txBody>
      </p:sp>
      <p:sp>
        <p:nvSpPr>
          <p:cNvPr id="34" name="文本框 33">
            <a:extLst>
              <a:ext uri="{FF2B5EF4-FFF2-40B4-BE49-F238E27FC236}">
                <a16:creationId xmlns:a16="http://schemas.microsoft.com/office/drawing/2014/main" id="{2218E4CF-2E92-8724-72F2-88DC96F9DC87}"/>
              </a:ext>
            </a:extLst>
          </p:cNvPr>
          <p:cNvSpPr txBox="1"/>
          <p:nvPr/>
        </p:nvSpPr>
        <p:spPr>
          <a:xfrm>
            <a:off x="6101274" y="9057006"/>
            <a:ext cx="492443" cy="461665"/>
          </a:xfrm>
          <a:prstGeom prst="rect">
            <a:avLst/>
          </a:prstGeom>
          <a:noFill/>
        </p:spPr>
        <p:txBody>
          <a:bodyPr wrap="none" rtlCol="0">
            <a:spAutoFit/>
          </a:bodyPr>
          <a:lstStyle/>
          <a:p>
            <a:r>
              <a:rPr kumimoji="1" lang="zh-CN" altLang="en-US" sz="2400" dirty="0"/>
              <a:t>你</a:t>
            </a:r>
          </a:p>
        </p:txBody>
      </p:sp>
      <p:sp>
        <p:nvSpPr>
          <p:cNvPr id="35" name="矩形 34">
            <a:extLst>
              <a:ext uri="{FF2B5EF4-FFF2-40B4-BE49-F238E27FC236}">
                <a16:creationId xmlns:a16="http://schemas.microsoft.com/office/drawing/2014/main" id="{3F90F5E9-ED2F-9CBE-1E71-01772649791E}"/>
              </a:ext>
            </a:extLst>
          </p:cNvPr>
          <p:cNvSpPr/>
          <p:nvPr/>
        </p:nvSpPr>
        <p:spPr>
          <a:xfrm>
            <a:off x="9858139" y="7714118"/>
            <a:ext cx="1363851" cy="91440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1</a:t>
            </a:r>
            <a:endParaRPr kumimoji="1" lang="zh-CN" altLang="en-US" sz="2400" dirty="0"/>
          </a:p>
        </p:txBody>
      </p:sp>
      <p:sp>
        <p:nvSpPr>
          <p:cNvPr id="38" name="圆角矩形 37">
            <a:extLst>
              <a:ext uri="{FF2B5EF4-FFF2-40B4-BE49-F238E27FC236}">
                <a16:creationId xmlns:a16="http://schemas.microsoft.com/office/drawing/2014/main" id="{5E16AF16-71D9-4304-25E2-0692DF82A36F}"/>
              </a:ext>
            </a:extLst>
          </p:cNvPr>
          <p:cNvSpPr/>
          <p:nvPr/>
        </p:nvSpPr>
        <p:spPr>
          <a:xfrm>
            <a:off x="9858139" y="5294096"/>
            <a:ext cx="6749511" cy="1704814"/>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Decoder x N</a:t>
            </a:r>
            <a:endParaRPr kumimoji="1" lang="zh-CN" altLang="en-US" sz="2400" dirty="0"/>
          </a:p>
        </p:txBody>
      </p:sp>
      <p:sp>
        <p:nvSpPr>
          <p:cNvPr id="39" name="矩形 38">
            <a:extLst>
              <a:ext uri="{FF2B5EF4-FFF2-40B4-BE49-F238E27FC236}">
                <a16:creationId xmlns:a16="http://schemas.microsoft.com/office/drawing/2014/main" id="{712F9A7E-F245-BF99-8F33-949DDD1E0C76}"/>
              </a:ext>
            </a:extLst>
          </p:cNvPr>
          <p:cNvSpPr/>
          <p:nvPr/>
        </p:nvSpPr>
        <p:spPr>
          <a:xfrm>
            <a:off x="9858139" y="3670832"/>
            <a:ext cx="1363851" cy="91440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1’</a:t>
            </a:r>
            <a:endParaRPr kumimoji="1" lang="zh-CN" altLang="en-US" sz="2400" dirty="0"/>
          </a:p>
        </p:txBody>
      </p:sp>
      <p:cxnSp>
        <p:nvCxnSpPr>
          <p:cNvPr id="42" name="直线箭头连接符 41">
            <a:extLst>
              <a:ext uri="{FF2B5EF4-FFF2-40B4-BE49-F238E27FC236}">
                <a16:creationId xmlns:a16="http://schemas.microsoft.com/office/drawing/2014/main" id="{8312EC54-E2FE-C59C-D62A-D3D3CA6A202E}"/>
              </a:ext>
            </a:extLst>
          </p:cNvPr>
          <p:cNvCxnSpPr>
            <a:cxnSpLocks/>
            <a:stCxn id="35" idx="0"/>
          </p:cNvCxnSpPr>
          <p:nvPr/>
        </p:nvCxnSpPr>
        <p:spPr>
          <a:xfrm flipV="1">
            <a:off x="10540065" y="6995738"/>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a:extLst>
              <a:ext uri="{FF2B5EF4-FFF2-40B4-BE49-F238E27FC236}">
                <a16:creationId xmlns:a16="http://schemas.microsoft.com/office/drawing/2014/main" id="{808EA312-D1D5-3ED1-B863-0F7BA31AF7A3}"/>
              </a:ext>
            </a:extLst>
          </p:cNvPr>
          <p:cNvCxnSpPr>
            <a:cxnSpLocks/>
          </p:cNvCxnSpPr>
          <p:nvPr/>
        </p:nvCxnSpPr>
        <p:spPr>
          <a:xfrm flipV="1">
            <a:off x="10555632" y="4565138"/>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C4159B9E-D7FF-E1A3-F1A9-B2A9FBE0C80C}"/>
              </a:ext>
            </a:extLst>
          </p:cNvPr>
          <p:cNvSpPr txBox="1"/>
          <p:nvPr/>
        </p:nvSpPr>
        <p:spPr>
          <a:xfrm>
            <a:off x="10332315" y="9046428"/>
            <a:ext cx="1023037" cy="461665"/>
          </a:xfrm>
          <a:prstGeom prst="rect">
            <a:avLst/>
          </a:prstGeom>
          <a:noFill/>
        </p:spPr>
        <p:txBody>
          <a:bodyPr wrap="none" rtlCol="0">
            <a:spAutoFit/>
          </a:bodyPr>
          <a:lstStyle/>
          <a:p>
            <a:r>
              <a:rPr kumimoji="1" lang="en-US" altLang="zh-CN" sz="2400" dirty="0"/>
              <a:t>&lt;</a:t>
            </a:r>
            <a:r>
              <a:rPr kumimoji="1" lang="en-US" altLang="zh-CN" sz="2400" dirty="0" err="1"/>
              <a:t>sos</a:t>
            </a:r>
            <a:r>
              <a:rPr kumimoji="1" lang="en-US" altLang="zh-CN" sz="2400" dirty="0"/>
              <a:t>&gt;</a:t>
            </a:r>
            <a:endParaRPr kumimoji="1" lang="zh-CN" altLang="en-US" sz="2400" dirty="0"/>
          </a:p>
        </p:txBody>
      </p:sp>
      <p:sp>
        <p:nvSpPr>
          <p:cNvPr id="60" name="文本框 59">
            <a:extLst>
              <a:ext uri="{FF2B5EF4-FFF2-40B4-BE49-F238E27FC236}">
                <a16:creationId xmlns:a16="http://schemas.microsoft.com/office/drawing/2014/main" id="{9481AB5E-ADB5-DAA0-DEA3-9B63E078A14A}"/>
              </a:ext>
            </a:extLst>
          </p:cNvPr>
          <p:cNvSpPr txBox="1"/>
          <p:nvPr/>
        </p:nvSpPr>
        <p:spPr>
          <a:xfrm>
            <a:off x="10426565" y="2814154"/>
            <a:ext cx="269626" cy="461665"/>
          </a:xfrm>
          <a:prstGeom prst="rect">
            <a:avLst/>
          </a:prstGeom>
          <a:noFill/>
        </p:spPr>
        <p:txBody>
          <a:bodyPr wrap="none" rtlCol="0">
            <a:spAutoFit/>
          </a:bodyPr>
          <a:lstStyle/>
          <a:p>
            <a:r>
              <a:rPr kumimoji="1" lang="en-US" altLang="zh-CN" sz="2400" dirty="0"/>
              <a:t>I</a:t>
            </a:r>
            <a:endParaRPr kumimoji="1" lang="zh-CN" altLang="en-US" sz="2400" dirty="0"/>
          </a:p>
        </p:txBody>
      </p:sp>
      <p:sp>
        <p:nvSpPr>
          <p:cNvPr id="5" name="矩形 4">
            <a:extLst>
              <a:ext uri="{FF2B5EF4-FFF2-40B4-BE49-F238E27FC236}">
                <a16:creationId xmlns:a16="http://schemas.microsoft.com/office/drawing/2014/main" id="{EF6E1745-75D0-6C4A-9F02-931059773D48}"/>
              </a:ext>
            </a:extLst>
          </p:cNvPr>
          <p:cNvSpPr/>
          <p:nvPr/>
        </p:nvSpPr>
        <p:spPr>
          <a:xfrm>
            <a:off x="2036660" y="7724696"/>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1</a:t>
            </a:r>
            <a:endParaRPr kumimoji="1" lang="zh-CN" altLang="en-US" sz="2400" dirty="0"/>
          </a:p>
        </p:txBody>
      </p:sp>
      <p:sp>
        <p:nvSpPr>
          <p:cNvPr id="10" name="矩形 9">
            <a:extLst>
              <a:ext uri="{FF2B5EF4-FFF2-40B4-BE49-F238E27FC236}">
                <a16:creationId xmlns:a16="http://schemas.microsoft.com/office/drawing/2014/main" id="{AC8A75E3-116F-B337-97B2-DE493A7A548C}"/>
              </a:ext>
            </a:extLst>
          </p:cNvPr>
          <p:cNvSpPr/>
          <p:nvPr/>
        </p:nvSpPr>
        <p:spPr>
          <a:xfrm>
            <a:off x="3831880" y="7718352"/>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2</a:t>
            </a:r>
            <a:endParaRPr kumimoji="1" lang="zh-CN" altLang="en-US" sz="2400" dirty="0"/>
          </a:p>
        </p:txBody>
      </p:sp>
      <p:sp>
        <p:nvSpPr>
          <p:cNvPr id="16" name="矩形 15">
            <a:extLst>
              <a:ext uri="{FF2B5EF4-FFF2-40B4-BE49-F238E27FC236}">
                <a16:creationId xmlns:a16="http://schemas.microsoft.com/office/drawing/2014/main" id="{C780EFF5-51F3-0081-4521-8702269EE42F}"/>
              </a:ext>
            </a:extLst>
          </p:cNvPr>
          <p:cNvSpPr/>
          <p:nvPr/>
        </p:nvSpPr>
        <p:spPr>
          <a:xfrm>
            <a:off x="5627100" y="7718352"/>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3</a:t>
            </a:r>
            <a:endParaRPr kumimoji="1" lang="zh-CN" altLang="en-US" sz="2400" dirty="0"/>
          </a:p>
        </p:txBody>
      </p:sp>
      <p:sp>
        <p:nvSpPr>
          <p:cNvPr id="18" name="圆角矩形 17">
            <a:extLst>
              <a:ext uri="{FF2B5EF4-FFF2-40B4-BE49-F238E27FC236}">
                <a16:creationId xmlns:a16="http://schemas.microsoft.com/office/drawing/2014/main" id="{E8AB7D76-D7E8-CFB0-7C0F-B8BD95BAA6D3}"/>
              </a:ext>
            </a:extLst>
          </p:cNvPr>
          <p:cNvSpPr/>
          <p:nvPr/>
        </p:nvSpPr>
        <p:spPr>
          <a:xfrm>
            <a:off x="2036660" y="5304674"/>
            <a:ext cx="4954291" cy="1704814"/>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Encoder x N</a:t>
            </a:r>
            <a:endParaRPr kumimoji="1" lang="zh-CN" altLang="en-US" sz="2400" dirty="0"/>
          </a:p>
        </p:txBody>
      </p:sp>
      <p:sp>
        <p:nvSpPr>
          <p:cNvPr id="24" name="矩形 23">
            <a:extLst>
              <a:ext uri="{FF2B5EF4-FFF2-40B4-BE49-F238E27FC236}">
                <a16:creationId xmlns:a16="http://schemas.microsoft.com/office/drawing/2014/main" id="{5852E424-BC03-0E7D-10C3-125565E12979}"/>
              </a:ext>
            </a:extLst>
          </p:cNvPr>
          <p:cNvSpPr/>
          <p:nvPr/>
        </p:nvSpPr>
        <p:spPr>
          <a:xfrm>
            <a:off x="2036660" y="3681410"/>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1’</a:t>
            </a:r>
            <a:endParaRPr kumimoji="1" lang="zh-CN" altLang="en-US" sz="2400" dirty="0"/>
          </a:p>
        </p:txBody>
      </p:sp>
      <p:sp>
        <p:nvSpPr>
          <p:cNvPr id="27" name="矩形 26">
            <a:extLst>
              <a:ext uri="{FF2B5EF4-FFF2-40B4-BE49-F238E27FC236}">
                <a16:creationId xmlns:a16="http://schemas.microsoft.com/office/drawing/2014/main" id="{9424BE0B-8EC8-AEFE-6719-77E3EA5A56E3}"/>
              </a:ext>
            </a:extLst>
          </p:cNvPr>
          <p:cNvSpPr/>
          <p:nvPr/>
        </p:nvSpPr>
        <p:spPr>
          <a:xfrm>
            <a:off x="3831880" y="3675066"/>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2’</a:t>
            </a:r>
            <a:endParaRPr kumimoji="1" lang="zh-CN" altLang="en-US" sz="2400" dirty="0"/>
          </a:p>
        </p:txBody>
      </p:sp>
      <p:sp>
        <p:nvSpPr>
          <p:cNvPr id="28" name="矩形 27">
            <a:extLst>
              <a:ext uri="{FF2B5EF4-FFF2-40B4-BE49-F238E27FC236}">
                <a16:creationId xmlns:a16="http://schemas.microsoft.com/office/drawing/2014/main" id="{3BF79DAD-72C0-B430-6B6D-C264BD158115}"/>
              </a:ext>
            </a:extLst>
          </p:cNvPr>
          <p:cNvSpPr/>
          <p:nvPr/>
        </p:nvSpPr>
        <p:spPr>
          <a:xfrm>
            <a:off x="5627100" y="3675066"/>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3’</a:t>
            </a:r>
            <a:endParaRPr kumimoji="1" lang="zh-CN" altLang="en-US" sz="2400" dirty="0"/>
          </a:p>
        </p:txBody>
      </p:sp>
      <p:cxnSp>
        <p:nvCxnSpPr>
          <p:cNvPr id="30" name="直线箭头连接符 29">
            <a:extLst>
              <a:ext uri="{FF2B5EF4-FFF2-40B4-BE49-F238E27FC236}">
                <a16:creationId xmlns:a16="http://schemas.microsoft.com/office/drawing/2014/main" id="{186C39D1-7EBA-907F-AB6B-568024E9C876}"/>
              </a:ext>
            </a:extLst>
          </p:cNvPr>
          <p:cNvCxnSpPr>
            <a:cxnSpLocks/>
            <a:stCxn id="5" idx="0"/>
          </p:cNvCxnSpPr>
          <p:nvPr/>
        </p:nvCxnSpPr>
        <p:spPr>
          <a:xfrm flipV="1">
            <a:off x="2718586" y="7006316"/>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1EC122B2-9C06-C3C0-9ECD-F43DF24371A9}"/>
              </a:ext>
            </a:extLst>
          </p:cNvPr>
          <p:cNvCxnSpPr>
            <a:cxnSpLocks/>
          </p:cNvCxnSpPr>
          <p:nvPr/>
        </p:nvCxnSpPr>
        <p:spPr>
          <a:xfrm flipV="1">
            <a:off x="4513805" y="6999972"/>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a:extLst>
              <a:ext uri="{FF2B5EF4-FFF2-40B4-BE49-F238E27FC236}">
                <a16:creationId xmlns:a16="http://schemas.microsoft.com/office/drawing/2014/main" id="{8A8EEB58-76FA-890D-6D95-80ADD8CD7F51}"/>
              </a:ext>
            </a:extLst>
          </p:cNvPr>
          <p:cNvCxnSpPr>
            <a:cxnSpLocks/>
          </p:cNvCxnSpPr>
          <p:nvPr/>
        </p:nvCxnSpPr>
        <p:spPr>
          <a:xfrm flipV="1">
            <a:off x="6309024" y="6999972"/>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8967FF54-9073-3B8E-F819-3BE6F17C7DC4}"/>
              </a:ext>
            </a:extLst>
          </p:cNvPr>
          <p:cNvCxnSpPr>
            <a:cxnSpLocks/>
          </p:cNvCxnSpPr>
          <p:nvPr/>
        </p:nvCxnSpPr>
        <p:spPr>
          <a:xfrm flipV="1">
            <a:off x="4506022" y="4587880"/>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直线箭头连接符 49">
            <a:extLst>
              <a:ext uri="{FF2B5EF4-FFF2-40B4-BE49-F238E27FC236}">
                <a16:creationId xmlns:a16="http://schemas.microsoft.com/office/drawing/2014/main" id="{2C52C4D8-412D-8174-B534-EED79B704FFB}"/>
              </a:ext>
            </a:extLst>
          </p:cNvPr>
          <p:cNvCxnSpPr>
            <a:cxnSpLocks/>
          </p:cNvCxnSpPr>
          <p:nvPr/>
        </p:nvCxnSpPr>
        <p:spPr>
          <a:xfrm flipV="1">
            <a:off x="6301240" y="4575716"/>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线箭头连接符 62">
            <a:extLst>
              <a:ext uri="{FF2B5EF4-FFF2-40B4-BE49-F238E27FC236}">
                <a16:creationId xmlns:a16="http://schemas.microsoft.com/office/drawing/2014/main" id="{E3E01097-C373-3E16-61FF-D6EB9AAA96AD}"/>
              </a:ext>
            </a:extLst>
          </p:cNvPr>
          <p:cNvCxnSpPr>
            <a:cxnSpLocks/>
          </p:cNvCxnSpPr>
          <p:nvPr/>
        </p:nvCxnSpPr>
        <p:spPr>
          <a:xfrm flipV="1">
            <a:off x="2734153" y="4575716"/>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73" name="直线箭头连接符 3072">
            <a:extLst>
              <a:ext uri="{FF2B5EF4-FFF2-40B4-BE49-F238E27FC236}">
                <a16:creationId xmlns:a16="http://schemas.microsoft.com/office/drawing/2014/main" id="{BFF43BAF-F238-3E51-5056-63141B7EA0F6}"/>
              </a:ext>
            </a:extLst>
          </p:cNvPr>
          <p:cNvCxnSpPr>
            <a:stCxn id="28" idx="2"/>
            <a:endCxn id="5" idx="0"/>
          </p:cNvCxnSpPr>
          <p:nvPr/>
        </p:nvCxnSpPr>
        <p:spPr>
          <a:xfrm flipH="1">
            <a:off x="2718586" y="4589466"/>
            <a:ext cx="3590440" cy="3135230"/>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74" name="直线箭头连接符 3073">
            <a:extLst>
              <a:ext uri="{FF2B5EF4-FFF2-40B4-BE49-F238E27FC236}">
                <a16:creationId xmlns:a16="http://schemas.microsoft.com/office/drawing/2014/main" id="{47440B7C-D5C6-21AC-3758-2424D6BDA690}"/>
              </a:ext>
            </a:extLst>
          </p:cNvPr>
          <p:cNvCxnSpPr>
            <a:cxnSpLocks/>
            <a:stCxn id="28" idx="2"/>
            <a:endCxn id="10" idx="0"/>
          </p:cNvCxnSpPr>
          <p:nvPr/>
        </p:nvCxnSpPr>
        <p:spPr>
          <a:xfrm flipH="1">
            <a:off x="4513806" y="4589466"/>
            <a:ext cx="1795220" cy="3128886"/>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75" name="直线箭头连接符 3074">
            <a:extLst>
              <a:ext uri="{FF2B5EF4-FFF2-40B4-BE49-F238E27FC236}">
                <a16:creationId xmlns:a16="http://schemas.microsoft.com/office/drawing/2014/main" id="{C78174C7-84D3-197F-5F93-626FC0041F32}"/>
              </a:ext>
            </a:extLst>
          </p:cNvPr>
          <p:cNvCxnSpPr>
            <a:cxnSpLocks/>
            <a:endCxn id="16" idx="0"/>
          </p:cNvCxnSpPr>
          <p:nvPr/>
        </p:nvCxnSpPr>
        <p:spPr>
          <a:xfrm flipH="1">
            <a:off x="6309026" y="4676112"/>
            <a:ext cx="15565" cy="3042240"/>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076" name="矩形 3075">
            <a:extLst>
              <a:ext uri="{FF2B5EF4-FFF2-40B4-BE49-F238E27FC236}">
                <a16:creationId xmlns:a16="http://schemas.microsoft.com/office/drawing/2014/main" id="{D93959CD-FAEA-C4A9-4B25-79BD12CEC657}"/>
              </a:ext>
            </a:extLst>
          </p:cNvPr>
          <p:cNvSpPr/>
          <p:nvPr/>
        </p:nvSpPr>
        <p:spPr>
          <a:xfrm>
            <a:off x="1649506" y="3332567"/>
            <a:ext cx="5755341" cy="1669739"/>
          </a:xfrm>
          <a:prstGeom prst="rect">
            <a:avLst/>
          </a:prstGeom>
          <a:noFill/>
          <a:ln w="3810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077" name="直线箭头连接符 3076">
            <a:extLst>
              <a:ext uri="{FF2B5EF4-FFF2-40B4-BE49-F238E27FC236}">
                <a16:creationId xmlns:a16="http://schemas.microsoft.com/office/drawing/2014/main" id="{45014CD5-CA6B-D654-F324-11E1F9EE1726}"/>
              </a:ext>
            </a:extLst>
          </p:cNvPr>
          <p:cNvCxnSpPr>
            <a:cxnSpLocks/>
            <a:stCxn id="3076" idx="3"/>
          </p:cNvCxnSpPr>
          <p:nvPr/>
        </p:nvCxnSpPr>
        <p:spPr>
          <a:xfrm>
            <a:off x="7404847" y="4167437"/>
            <a:ext cx="2453292" cy="1979066"/>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079" name="直线箭头连接符 3078">
            <a:extLst>
              <a:ext uri="{FF2B5EF4-FFF2-40B4-BE49-F238E27FC236}">
                <a16:creationId xmlns:a16="http://schemas.microsoft.com/office/drawing/2014/main" id="{9A3A64BB-78FF-39DA-84AD-D7E5DDE49A0C}"/>
              </a:ext>
            </a:extLst>
          </p:cNvPr>
          <p:cNvCxnSpPr>
            <a:cxnSpLocks/>
            <a:endCxn id="5" idx="0"/>
          </p:cNvCxnSpPr>
          <p:nvPr/>
        </p:nvCxnSpPr>
        <p:spPr>
          <a:xfrm flipH="1">
            <a:off x="2718586" y="4676112"/>
            <a:ext cx="1787436" cy="3048584"/>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80" name="直线箭头连接符 3079">
            <a:extLst>
              <a:ext uri="{FF2B5EF4-FFF2-40B4-BE49-F238E27FC236}">
                <a16:creationId xmlns:a16="http://schemas.microsoft.com/office/drawing/2014/main" id="{B94DD005-4840-8DD0-9C5F-693828197E81}"/>
              </a:ext>
            </a:extLst>
          </p:cNvPr>
          <p:cNvCxnSpPr>
            <a:cxnSpLocks/>
            <a:stCxn id="24" idx="2"/>
            <a:endCxn id="5" idx="0"/>
          </p:cNvCxnSpPr>
          <p:nvPr/>
        </p:nvCxnSpPr>
        <p:spPr>
          <a:xfrm>
            <a:off x="2718586" y="4595810"/>
            <a:ext cx="0" cy="3128886"/>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81" name="直线箭头连接符 3080">
            <a:extLst>
              <a:ext uri="{FF2B5EF4-FFF2-40B4-BE49-F238E27FC236}">
                <a16:creationId xmlns:a16="http://schemas.microsoft.com/office/drawing/2014/main" id="{DF3EDB9C-AF9C-14DA-9C58-B6F9F9F53B77}"/>
              </a:ext>
            </a:extLst>
          </p:cNvPr>
          <p:cNvCxnSpPr>
            <a:cxnSpLocks/>
            <a:endCxn id="10" idx="0"/>
          </p:cNvCxnSpPr>
          <p:nvPr/>
        </p:nvCxnSpPr>
        <p:spPr>
          <a:xfrm>
            <a:off x="2749720" y="4676112"/>
            <a:ext cx="1764086" cy="3042240"/>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82" name="直线箭头连接符 3081">
            <a:extLst>
              <a:ext uri="{FF2B5EF4-FFF2-40B4-BE49-F238E27FC236}">
                <a16:creationId xmlns:a16="http://schemas.microsoft.com/office/drawing/2014/main" id="{8728F562-3B13-F410-AFA8-EB2868956903}"/>
              </a:ext>
            </a:extLst>
          </p:cNvPr>
          <p:cNvCxnSpPr>
            <a:cxnSpLocks/>
            <a:stCxn id="27" idx="2"/>
            <a:endCxn id="10" idx="0"/>
          </p:cNvCxnSpPr>
          <p:nvPr/>
        </p:nvCxnSpPr>
        <p:spPr>
          <a:xfrm>
            <a:off x="4513806" y="4589466"/>
            <a:ext cx="0" cy="3128886"/>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83" name="直线箭头连接符 3082">
            <a:extLst>
              <a:ext uri="{FF2B5EF4-FFF2-40B4-BE49-F238E27FC236}">
                <a16:creationId xmlns:a16="http://schemas.microsoft.com/office/drawing/2014/main" id="{0B396709-F9C5-8709-8077-5ECF49D3F44D}"/>
              </a:ext>
            </a:extLst>
          </p:cNvPr>
          <p:cNvCxnSpPr>
            <a:cxnSpLocks/>
            <a:stCxn id="24" idx="2"/>
            <a:endCxn id="16" idx="0"/>
          </p:cNvCxnSpPr>
          <p:nvPr/>
        </p:nvCxnSpPr>
        <p:spPr>
          <a:xfrm>
            <a:off x="2718586" y="4595810"/>
            <a:ext cx="3590440" cy="3122542"/>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84" name="直线箭头连接符 3083">
            <a:extLst>
              <a:ext uri="{FF2B5EF4-FFF2-40B4-BE49-F238E27FC236}">
                <a16:creationId xmlns:a16="http://schemas.microsoft.com/office/drawing/2014/main" id="{6F112658-5188-09A9-3946-12506A56594E}"/>
              </a:ext>
            </a:extLst>
          </p:cNvPr>
          <p:cNvCxnSpPr>
            <a:cxnSpLocks/>
            <a:endCxn id="16" idx="0"/>
          </p:cNvCxnSpPr>
          <p:nvPr/>
        </p:nvCxnSpPr>
        <p:spPr>
          <a:xfrm>
            <a:off x="4529372" y="4676112"/>
            <a:ext cx="1779654" cy="3042240"/>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655714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3239F-834C-5C0E-37F7-BFE001C309BD}"/>
            </a:ext>
          </a:extLst>
        </p:cNvPr>
        <p:cNvGrpSpPr/>
        <p:nvPr/>
      </p:nvGrpSpPr>
      <p:grpSpPr>
        <a:xfrm>
          <a:off x="0" y="0"/>
          <a:ext cx="0" cy="0"/>
          <a:chOff x="0" y="0"/>
          <a:chExt cx="0" cy="0"/>
        </a:xfrm>
      </p:grpSpPr>
      <p:sp>
        <p:nvSpPr>
          <p:cNvPr id="8" name="矩形 7">
            <a:extLst>
              <a:ext uri="{FF2B5EF4-FFF2-40B4-BE49-F238E27FC236}">
                <a16:creationId xmlns:a16="http://schemas.microsoft.com/office/drawing/2014/main" id="{43F38995-5664-299C-B957-36392C09B8CA}"/>
              </a:ext>
            </a:extLst>
          </p:cNvPr>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00">
              <a:sym typeface="+mn-ea"/>
            </a:endParaRPr>
          </a:p>
        </p:txBody>
      </p:sp>
      <p:sp>
        <p:nvSpPr>
          <p:cNvPr id="3" name="矩形 2">
            <a:extLst>
              <a:ext uri="{FF2B5EF4-FFF2-40B4-BE49-F238E27FC236}">
                <a16:creationId xmlns:a16="http://schemas.microsoft.com/office/drawing/2014/main" id="{A98A4222-724A-951C-22AF-719CC704D544}"/>
              </a:ext>
            </a:extLst>
          </p:cNvPr>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a:extLst>
              <a:ext uri="{FF2B5EF4-FFF2-40B4-BE49-F238E27FC236}">
                <a16:creationId xmlns:a16="http://schemas.microsoft.com/office/drawing/2014/main" id="{88CB729D-6EF7-AEDF-5A5E-FA21CA0A5BC9}"/>
              </a:ext>
            </a:extLst>
          </p:cNvPr>
          <p:cNvPicPr>
            <a:picLocks noChangeAspect="1"/>
          </p:cNvPicPr>
          <p:nvPr/>
        </p:nvPicPr>
        <p:blipFill>
          <a:blip r:embed="rId9"/>
          <a:stretch>
            <a:fillRect/>
          </a:stretch>
        </p:blipFill>
        <p:spPr>
          <a:xfrm>
            <a:off x="14723745" y="281887"/>
            <a:ext cx="3251835" cy="685800"/>
          </a:xfrm>
          <a:prstGeom prst="rect">
            <a:avLst/>
          </a:prstGeom>
        </p:spPr>
      </p:pic>
      <p:sp>
        <p:nvSpPr>
          <p:cNvPr id="9" name="文本框 8">
            <a:extLst>
              <a:ext uri="{FF2B5EF4-FFF2-40B4-BE49-F238E27FC236}">
                <a16:creationId xmlns:a16="http://schemas.microsoft.com/office/drawing/2014/main" id="{8E93BCC6-BF45-A824-A113-CFF66408A1D2}"/>
              </a:ext>
            </a:extLst>
          </p:cNvPr>
          <p:cNvSpPr txBox="1"/>
          <p:nvPr>
            <p:custDataLst>
              <p:tags r:id="rId4"/>
            </p:custDataLst>
          </p:nvPr>
        </p:nvSpPr>
        <p:spPr>
          <a:xfrm>
            <a:off x="1216660" y="1398905"/>
            <a:ext cx="6753225" cy="670560"/>
          </a:xfrm>
          <a:prstGeom prst="rect">
            <a:avLst/>
          </a:prstGeom>
          <a:noFill/>
        </p:spPr>
        <p:txBody>
          <a:bodyPr wrap="square" rtlCol="0">
            <a:noAutofit/>
          </a:bodyPr>
          <a:lstStyle/>
          <a:p>
            <a:r>
              <a:rPr lang="en-US" altLang="zh-CN" sz="3600" dirty="0"/>
              <a:t>2017</a:t>
            </a:r>
            <a:r>
              <a:rPr lang="zh-CN" altLang="en-US" sz="3600" dirty="0"/>
              <a:t>，</a:t>
            </a:r>
            <a:r>
              <a:rPr lang="en" altLang="zh-CN" sz="3600" dirty="0"/>
              <a:t>Attention Is All You Need</a:t>
            </a:r>
            <a:endParaRPr lang="zh-CN" altLang="en-US" sz="3300" dirty="0">
              <a:solidFill>
                <a:srgbClr val="2E3C63"/>
              </a:solidFill>
            </a:endParaRPr>
          </a:p>
        </p:txBody>
      </p:sp>
      <p:sp>
        <p:nvSpPr>
          <p:cNvPr id="3078" name="文本框 3">
            <a:extLst>
              <a:ext uri="{FF2B5EF4-FFF2-40B4-BE49-F238E27FC236}">
                <a16:creationId xmlns:a16="http://schemas.microsoft.com/office/drawing/2014/main" id="{B80B7A1D-AE35-4E38-8C4D-A0641E3196E6}"/>
              </a:ext>
            </a:extLst>
          </p:cNvPr>
          <p:cNvSpPr txBox="1"/>
          <p:nvPr>
            <p:custDataLst>
              <p:tags r:id="rId5"/>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02</a:t>
            </a:r>
          </a:p>
        </p:txBody>
      </p:sp>
      <p:sp>
        <p:nvSpPr>
          <p:cNvPr id="4" name="文本框 3">
            <a:extLst>
              <a:ext uri="{FF2B5EF4-FFF2-40B4-BE49-F238E27FC236}">
                <a16:creationId xmlns:a16="http://schemas.microsoft.com/office/drawing/2014/main" id="{270FEBCF-5E94-25A3-65B1-22674E04B80B}"/>
              </a:ext>
            </a:extLst>
          </p:cNvPr>
          <p:cNvSpPr txBox="1"/>
          <p:nvPr>
            <p:custDataLst>
              <p:tags r:id="rId6"/>
            </p:custDataLst>
          </p:nvPr>
        </p:nvSpPr>
        <p:spPr>
          <a:xfrm>
            <a:off x="1216343" y="258075"/>
            <a:ext cx="12663488" cy="806768"/>
          </a:xfrm>
          <a:prstGeom prst="rect">
            <a:avLst/>
          </a:prstGeom>
          <a:noFill/>
        </p:spPr>
        <p:txBody>
          <a:bodyPr wrap="square" rtlCol="0">
            <a:noAutofit/>
          </a:bodyPr>
          <a:lstStyle/>
          <a:p>
            <a:r>
              <a:rPr lang="en" altLang="zh-CN" sz="4200" dirty="0">
                <a:solidFill>
                  <a:schemeClr val="bg1"/>
                </a:solidFill>
              </a:rPr>
              <a:t>Attention</a:t>
            </a:r>
            <a:r>
              <a:rPr lang="en-US" altLang="zh-CN" sz="4200" dirty="0">
                <a:solidFill>
                  <a:schemeClr val="bg1"/>
                </a:solidFill>
              </a:rPr>
              <a:t>&amp;QKV</a:t>
            </a:r>
            <a:endParaRPr lang="zh-CN" altLang="en-US" sz="4200" dirty="0">
              <a:solidFill>
                <a:schemeClr val="bg1"/>
              </a:solidFill>
            </a:endParaRPr>
          </a:p>
        </p:txBody>
      </p:sp>
      <p:sp>
        <p:nvSpPr>
          <p:cNvPr id="32" name="文本框 31">
            <a:extLst>
              <a:ext uri="{FF2B5EF4-FFF2-40B4-BE49-F238E27FC236}">
                <a16:creationId xmlns:a16="http://schemas.microsoft.com/office/drawing/2014/main" id="{9E594FC1-AC2F-31CF-4E04-67340837913E}"/>
              </a:ext>
            </a:extLst>
          </p:cNvPr>
          <p:cNvSpPr txBox="1"/>
          <p:nvPr/>
        </p:nvSpPr>
        <p:spPr>
          <a:xfrm>
            <a:off x="2510836" y="9057006"/>
            <a:ext cx="492443" cy="461665"/>
          </a:xfrm>
          <a:prstGeom prst="rect">
            <a:avLst/>
          </a:prstGeom>
          <a:noFill/>
        </p:spPr>
        <p:txBody>
          <a:bodyPr wrap="none" rtlCol="0">
            <a:spAutoFit/>
          </a:bodyPr>
          <a:lstStyle/>
          <a:p>
            <a:r>
              <a:rPr kumimoji="1" lang="zh-CN" altLang="en-US" sz="2400" dirty="0"/>
              <a:t>我</a:t>
            </a:r>
          </a:p>
        </p:txBody>
      </p:sp>
      <p:sp>
        <p:nvSpPr>
          <p:cNvPr id="33" name="文本框 32">
            <a:extLst>
              <a:ext uri="{FF2B5EF4-FFF2-40B4-BE49-F238E27FC236}">
                <a16:creationId xmlns:a16="http://schemas.microsoft.com/office/drawing/2014/main" id="{E802DA19-CDF7-4264-F262-1E88D16DE303}"/>
              </a:ext>
            </a:extLst>
          </p:cNvPr>
          <p:cNvSpPr txBox="1"/>
          <p:nvPr/>
        </p:nvSpPr>
        <p:spPr>
          <a:xfrm>
            <a:off x="4298273" y="9057006"/>
            <a:ext cx="492443" cy="461665"/>
          </a:xfrm>
          <a:prstGeom prst="rect">
            <a:avLst/>
          </a:prstGeom>
          <a:noFill/>
        </p:spPr>
        <p:txBody>
          <a:bodyPr wrap="none" rtlCol="0">
            <a:spAutoFit/>
          </a:bodyPr>
          <a:lstStyle/>
          <a:p>
            <a:r>
              <a:rPr kumimoji="1" lang="zh-CN" altLang="en-US" sz="2400" dirty="0"/>
              <a:t>爱</a:t>
            </a:r>
          </a:p>
        </p:txBody>
      </p:sp>
      <p:sp>
        <p:nvSpPr>
          <p:cNvPr id="34" name="文本框 33">
            <a:extLst>
              <a:ext uri="{FF2B5EF4-FFF2-40B4-BE49-F238E27FC236}">
                <a16:creationId xmlns:a16="http://schemas.microsoft.com/office/drawing/2014/main" id="{85B72813-D707-A2F8-3CF7-71481EA49A4A}"/>
              </a:ext>
            </a:extLst>
          </p:cNvPr>
          <p:cNvSpPr txBox="1"/>
          <p:nvPr/>
        </p:nvSpPr>
        <p:spPr>
          <a:xfrm>
            <a:off x="6101274" y="9057006"/>
            <a:ext cx="492443" cy="461665"/>
          </a:xfrm>
          <a:prstGeom prst="rect">
            <a:avLst/>
          </a:prstGeom>
          <a:noFill/>
        </p:spPr>
        <p:txBody>
          <a:bodyPr wrap="none" rtlCol="0">
            <a:spAutoFit/>
          </a:bodyPr>
          <a:lstStyle/>
          <a:p>
            <a:r>
              <a:rPr kumimoji="1" lang="zh-CN" altLang="en-US" sz="2400" dirty="0"/>
              <a:t>你</a:t>
            </a:r>
          </a:p>
        </p:txBody>
      </p:sp>
      <p:sp>
        <p:nvSpPr>
          <p:cNvPr id="35" name="矩形 34">
            <a:extLst>
              <a:ext uri="{FF2B5EF4-FFF2-40B4-BE49-F238E27FC236}">
                <a16:creationId xmlns:a16="http://schemas.microsoft.com/office/drawing/2014/main" id="{23C7F12A-4B17-EE5C-3333-D6AC326E8D54}"/>
              </a:ext>
            </a:extLst>
          </p:cNvPr>
          <p:cNvSpPr/>
          <p:nvPr/>
        </p:nvSpPr>
        <p:spPr>
          <a:xfrm>
            <a:off x="9858139" y="7714118"/>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1</a:t>
            </a:r>
            <a:endParaRPr kumimoji="1" lang="zh-CN" altLang="en-US" sz="2400" dirty="0"/>
          </a:p>
        </p:txBody>
      </p:sp>
      <p:sp>
        <p:nvSpPr>
          <p:cNvPr id="36" name="矩形 35">
            <a:extLst>
              <a:ext uri="{FF2B5EF4-FFF2-40B4-BE49-F238E27FC236}">
                <a16:creationId xmlns:a16="http://schemas.microsoft.com/office/drawing/2014/main" id="{2BDF1491-31E4-1B3E-B37E-5B96B50E7F04}"/>
              </a:ext>
            </a:extLst>
          </p:cNvPr>
          <p:cNvSpPr/>
          <p:nvPr/>
        </p:nvSpPr>
        <p:spPr>
          <a:xfrm>
            <a:off x="11653359" y="7707774"/>
            <a:ext cx="1363851" cy="91440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2</a:t>
            </a:r>
            <a:endParaRPr kumimoji="1" lang="zh-CN" altLang="en-US" sz="2400" dirty="0"/>
          </a:p>
        </p:txBody>
      </p:sp>
      <p:sp>
        <p:nvSpPr>
          <p:cNvPr id="38" name="圆角矩形 37">
            <a:extLst>
              <a:ext uri="{FF2B5EF4-FFF2-40B4-BE49-F238E27FC236}">
                <a16:creationId xmlns:a16="http://schemas.microsoft.com/office/drawing/2014/main" id="{3405762D-0016-1FF7-6F28-E10913BF94D0}"/>
              </a:ext>
            </a:extLst>
          </p:cNvPr>
          <p:cNvSpPr/>
          <p:nvPr/>
        </p:nvSpPr>
        <p:spPr>
          <a:xfrm>
            <a:off x="9858139" y="5294096"/>
            <a:ext cx="6749511" cy="1704814"/>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Decoder x N</a:t>
            </a:r>
            <a:endParaRPr kumimoji="1" lang="zh-CN" altLang="en-US" sz="2400" dirty="0"/>
          </a:p>
        </p:txBody>
      </p:sp>
      <p:sp>
        <p:nvSpPr>
          <p:cNvPr id="39" name="矩形 38">
            <a:extLst>
              <a:ext uri="{FF2B5EF4-FFF2-40B4-BE49-F238E27FC236}">
                <a16:creationId xmlns:a16="http://schemas.microsoft.com/office/drawing/2014/main" id="{6F117291-BB9A-5A37-87A8-6C017A7A69AE}"/>
              </a:ext>
            </a:extLst>
          </p:cNvPr>
          <p:cNvSpPr/>
          <p:nvPr/>
        </p:nvSpPr>
        <p:spPr>
          <a:xfrm>
            <a:off x="9858139" y="3670832"/>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1’</a:t>
            </a:r>
            <a:endParaRPr kumimoji="1" lang="zh-CN" altLang="en-US" sz="2400" dirty="0"/>
          </a:p>
        </p:txBody>
      </p:sp>
      <p:sp>
        <p:nvSpPr>
          <p:cNvPr id="40" name="矩形 39">
            <a:extLst>
              <a:ext uri="{FF2B5EF4-FFF2-40B4-BE49-F238E27FC236}">
                <a16:creationId xmlns:a16="http://schemas.microsoft.com/office/drawing/2014/main" id="{B422840C-B2D3-C6EB-111F-7ADF9A40325E}"/>
              </a:ext>
            </a:extLst>
          </p:cNvPr>
          <p:cNvSpPr/>
          <p:nvPr/>
        </p:nvSpPr>
        <p:spPr>
          <a:xfrm>
            <a:off x="11653359" y="3664488"/>
            <a:ext cx="1363851" cy="91440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2’</a:t>
            </a:r>
            <a:endParaRPr kumimoji="1" lang="zh-CN" altLang="en-US" sz="2400" dirty="0"/>
          </a:p>
        </p:txBody>
      </p:sp>
      <p:cxnSp>
        <p:nvCxnSpPr>
          <p:cNvPr id="42" name="直线箭头连接符 41">
            <a:extLst>
              <a:ext uri="{FF2B5EF4-FFF2-40B4-BE49-F238E27FC236}">
                <a16:creationId xmlns:a16="http://schemas.microsoft.com/office/drawing/2014/main" id="{6A0DD2B9-E3BE-C339-5637-867878D3435A}"/>
              </a:ext>
            </a:extLst>
          </p:cNvPr>
          <p:cNvCxnSpPr>
            <a:cxnSpLocks/>
            <a:stCxn id="35" idx="0"/>
          </p:cNvCxnSpPr>
          <p:nvPr/>
        </p:nvCxnSpPr>
        <p:spPr>
          <a:xfrm flipV="1">
            <a:off x="10540065" y="6995738"/>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直线箭头连接符 42">
            <a:extLst>
              <a:ext uri="{FF2B5EF4-FFF2-40B4-BE49-F238E27FC236}">
                <a16:creationId xmlns:a16="http://schemas.microsoft.com/office/drawing/2014/main" id="{65800F98-C658-5E85-BF7B-872D946B7719}"/>
              </a:ext>
            </a:extLst>
          </p:cNvPr>
          <p:cNvCxnSpPr>
            <a:cxnSpLocks/>
          </p:cNvCxnSpPr>
          <p:nvPr/>
        </p:nvCxnSpPr>
        <p:spPr>
          <a:xfrm flipV="1">
            <a:off x="12335284" y="6989394"/>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直线箭头连接符 44">
            <a:extLst>
              <a:ext uri="{FF2B5EF4-FFF2-40B4-BE49-F238E27FC236}">
                <a16:creationId xmlns:a16="http://schemas.microsoft.com/office/drawing/2014/main" id="{ECCD1207-F9C8-5E35-5FCC-EF6826B0214F}"/>
              </a:ext>
            </a:extLst>
          </p:cNvPr>
          <p:cNvCxnSpPr>
            <a:cxnSpLocks/>
          </p:cNvCxnSpPr>
          <p:nvPr/>
        </p:nvCxnSpPr>
        <p:spPr>
          <a:xfrm flipV="1">
            <a:off x="12327501" y="4577302"/>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a:extLst>
              <a:ext uri="{FF2B5EF4-FFF2-40B4-BE49-F238E27FC236}">
                <a16:creationId xmlns:a16="http://schemas.microsoft.com/office/drawing/2014/main" id="{5FF81814-77C4-DF32-079F-810D7F888803}"/>
              </a:ext>
            </a:extLst>
          </p:cNvPr>
          <p:cNvCxnSpPr>
            <a:cxnSpLocks/>
          </p:cNvCxnSpPr>
          <p:nvPr/>
        </p:nvCxnSpPr>
        <p:spPr>
          <a:xfrm flipV="1">
            <a:off x="10555632" y="4565138"/>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251CB392-69D1-C6F2-537C-547B40D28DE8}"/>
              </a:ext>
            </a:extLst>
          </p:cNvPr>
          <p:cNvSpPr txBox="1"/>
          <p:nvPr/>
        </p:nvSpPr>
        <p:spPr>
          <a:xfrm>
            <a:off x="10332315" y="9046428"/>
            <a:ext cx="1023037" cy="461665"/>
          </a:xfrm>
          <a:prstGeom prst="rect">
            <a:avLst/>
          </a:prstGeom>
          <a:noFill/>
        </p:spPr>
        <p:txBody>
          <a:bodyPr wrap="none" rtlCol="0">
            <a:spAutoFit/>
          </a:bodyPr>
          <a:lstStyle/>
          <a:p>
            <a:r>
              <a:rPr kumimoji="1" lang="en-US" altLang="zh-CN" sz="2400" dirty="0"/>
              <a:t>&lt;</a:t>
            </a:r>
            <a:r>
              <a:rPr kumimoji="1" lang="en-US" altLang="zh-CN" sz="2400" dirty="0" err="1"/>
              <a:t>sos</a:t>
            </a:r>
            <a:r>
              <a:rPr kumimoji="1" lang="en-US" altLang="zh-CN" sz="2400" dirty="0"/>
              <a:t>&gt;</a:t>
            </a:r>
            <a:endParaRPr kumimoji="1" lang="zh-CN" altLang="en-US" sz="2400" dirty="0"/>
          </a:p>
        </p:txBody>
      </p:sp>
      <p:sp>
        <p:nvSpPr>
          <p:cNvPr id="52" name="文本框 51">
            <a:extLst>
              <a:ext uri="{FF2B5EF4-FFF2-40B4-BE49-F238E27FC236}">
                <a16:creationId xmlns:a16="http://schemas.microsoft.com/office/drawing/2014/main" id="{E958985A-AEF7-88FA-262A-7EA8EF723A61}"/>
              </a:ext>
            </a:extLst>
          </p:cNvPr>
          <p:cNvSpPr txBox="1"/>
          <p:nvPr/>
        </p:nvSpPr>
        <p:spPr>
          <a:xfrm>
            <a:off x="12119752" y="9046428"/>
            <a:ext cx="269626" cy="461665"/>
          </a:xfrm>
          <a:prstGeom prst="rect">
            <a:avLst/>
          </a:prstGeom>
          <a:noFill/>
        </p:spPr>
        <p:txBody>
          <a:bodyPr wrap="none" rtlCol="0">
            <a:spAutoFit/>
          </a:bodyPr>
          <a:lstStyle/>
          <a:p>
            <a:r>
              <a:rPr kumimoji="1" lang="en-US" altLang="zh-CN" sz="2400" dirty="0"/>
              <a:t>I</a:t>
            </a:r>
            <a:endParaRPr kumimoji="1" lang="zh-CN" altLang="en-US" sz="2400" dirty="0"/>
          </a:p>
        </p:txBody>
      </p:sp>
      <p:sp>
        <p:nvSpPr>
          <p:cNvPr id="60" name="文本框 59">
            <a:extLst>
              <a:ext uri="{FF2B5EF4-FFF2-40B4-BE49-F238E27FC236}">
                <a16:creationId xmlns:a16="http://schemas.microsoft.com/office/drawing/2014/main" id="{AA3C9D4B-BDA8-1032-5692-5FB54F61766C}"/>
              </a:ext>
            </a:extLst>
          </p:cNvPr>
          <p:cNvSpPr txBox="1"/>
          <p:nvPr/>
        </p:nvSpPr>
        <p:spPr>
          <a:xfrm>
            <a:off x="10426565" y="2814154"/>
            <a:ext cx="269626" cy="461665"/>
          </a:xfrm>
          <a:prstGeom prst="rect">
            <a:avLst/>
          </a:prstGeom>
          <a:noFill/>
        </p:spPr>
        <p:txBody>
          <a:bodyPr wrap="none" rtlCol="0">
            <a:spAutoFit/>
          </a:bodyPr>
          <a:lstStyle/>
          <a:p>
            <a:r>
              <a:rPr kumimoji="1" lang="en-US" altLang="zh-CN" sz="2400" dirty="0"/>
              <a:t>I</a:t>
            </a:r>
            <a:endParaRPr kumimoji="1" lang="zh-CN" altLang="en-US" sz="2400" dirty="0"/>
          </a:p>
        </p:txBody>
      </p:sp>
      <p:sp>
        <p:nvSpPr>
          <p:cNvPr id="61" name="文本框 60">
            <a:extLst>
              <a:ext uri="{FF2B5EF4-FFF2-40B4-BE49-F238E27FC236}">
                <a16:creationId xmlns:a16="http://schemas.microsoft.com/office/drawing/2014/main" id="{4F337342-FECD-A96C-ADD5-577C3B9A65E6}"/>
              </a:ext>
            </a:extLst>
          </p:cNvPr>
          <p:cNvSpPr txBox="1"/>
          <p:nvPr/>
        </p:nvSpPr>
        <p:spPr>
          <a:xfrm>
            <a:off x="11940215" y="2883590"/>
            <a:ext cx="750526" cy="461665"/>
          </a:xfrm>
          <a:prstGeom prst="rect">
            <a:avLst/>
          </a:prstGeom>
          <a:noFill/>
        </p:spPr>
        <p:txBody>
          <a:bodyPr wrap="none" rtlCol="0">
            <a:spAutoFit/>
          </a:bodyPr>
          <a:lstStyle/>
          <a:p>
            <a:r>
              <a:rPr kumimoji="1" lang="en-US" altLang="zh-CN" sz="2400" dirty="0"/>
              <a:t>love</a:t>
            </a:r>
            <a:endParaRPr kumimoji="1" lang="zh-CN" altLang="en-US" sz="2400" dirty="0"/>
          </a:p>
        </p:txBody>
      </p:sp>
      <p:sp>
        <p:nvSpPr>
          <p:cNvPr id="5" name="矩形 4">
            <a:extLst>
              <a:ext uri="{FF2B5EF4-FFF2-40B4-BE49-F238E27FC236}">
                <a16:creationId xmlns:a16="http://schemas.microsoft.com/office/drawing/2014/main" id="{6DF640C6-896F-79EE-2F4A-CA14DE2AD2D3}"/>
              </a:ext>
            </a:extLst>
          </p:cNvPr>
          <p:cNvSpPr/>
          <p:nvPr/>
        </p:nvSpPr>
        <p:spPr>
          <a:xfrm>
            <a:off x="2036660" y="7724696"/>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1</a:t>
            </a:r>
            <a:endParaRPr kumimoji="1" lang="zh-CN" altLang="en-US" sz="2400" dirty="0"/>
          </a:p>
        </p:txBody>
      </p:sp>
      <p:sp>
        <p:nvSpPr>
          <p:cNvPr id="10" name="矩形 9">
            <a:extLst>
              <a:ext uri="{FF2B5EF4-FFF2-40B4-BE49-F238E27FC236}">
                <a16:creationId xmlns:a16="http://schemas.microsoft.com/office/drawing/2014/main" id="{3417E98D-8886-DD25-2A68-7C44D3FF9734}"/>
              </a:ext>
            </a:extLst>
          </p:cNvPr>
          <p:cNvSpPr/>
          <p:nvPr/>
        </p:nvSpPr>
        <p:spPr>
          <a:xfrm>
            <a:off x="3831880" y="7718352"/>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2</a:t>
            </a:r>
            <a:endParaRPr kumimoji="1" lang="zh-CN" altLang="en-US" sz="2400" dirty="0"/>
          </a:p>
        </p:txBody>
      </p:sp>
      <p:sp>
        <p:nvSpPr>
          <p:cNvPr id="16" name="矩形 15">
            <a:extLst>
              <a:ext uri="{FF2B5EF4-FFF2-40B4-BE49-F238E27FC236}">
                <a16:creationId xmlns:a16="http://schemas.microsoft.com/office/drawing/2014/main" id="{E5A3EE93-733E-7225-6969-996AD983B21C}"/>
              </a:ext>
            </a:extLst>
          </p:cNvPr>
          <p:cNvSpPr/>
          <p:nvPr/>
        </p:nvSpPr>
        <p:spPr>
          <a:xfrm>
            <a:off x="5627100" y="7718352"/>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3</a:t>
            </a:r>
            <a:endParaRPr kumimoji="1" lang="zh-CN" altLang="en-US" sz="2400" dirty="0"/>
          </a:p>
        </p:txBody>
      </p:sp>
      <p:sp>
        <p:nvSpPr>
          <p:cNvPr id="18" name="圆角矩形 17">
            <a:extLst>
              <a:ext uri="{FF2B5EF4-FFF2-40B4-BE49-F238E27FC236}">
                <a16:creationId xmlns:a16="http://schemas.microsoft.com/office/drawing/2014/main" id="{6B79036D-3CAB-13E5-DC8A-00A3C6B8B549}"/>
              </a:ext>
            </a:extLst>
          </p:cNvPr>
          <p:cNvSpPr/>
          <p:nvPr/>
        </p:nvSpPr>
        <p:spPr>
          <a:xfrm>
            <a:off x="2036660" y="5304674"/>
            <a:ext cx="4954291" cy="1704814"/>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Encoder x N</a:t>
            </a:r>
            <a:endParaRPr kumimoji="1" lang="zh-CN" altLang="en-US" sz="2400" dirty="0"/>
          </a:p>
        </p:txBody>
      </p:sp>
      <p:sp>
        <p:nvSpPr>
          <p:cNvPr id="24" name="矩形 23">
            <a:extLst>
              <a:ext uri="{FF2B5EF4-FFF2-40B4-BE49-F238E27FC236}">
                <a16:creationId xmlns:a16="http://schemas.microsoft.com/office/drawing/2014/main" id="{0A8D5441-9CA5-7AFF-1F1F-5F03AF58F719}"/>
              </a:ext>
            </a:extLst>
          </p:cNvPr>
          <p:cNvSpPr/>
          <p:nvPr/>
        </p:nvSpPr>
        <p:spPr>
          <a:xfrm>
            <a:off x="2036660" y="3681410"/>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1’</a:t>
            </a:r>
            <a:endParaRPr kumimoji="1" lang="zh-CN" altLang="en-US" sz="2400" dirty="0"/>
          </a:p>
        </p:txBody>
      </p:sp>
      <p:sp>
        <p:nvSpPr>
          <p:cNvPr id="27" name="矩形 26">
            <a:extLst>
              <a:ext uri="{FF2B5EF4-FFF2-40B4-BE49-F238E27FC236}">
                <a16:creationId xmlns:a16="http://schemas.microsoft.com/office/drawing/2014/main" id="{E2459272-3E00-4775-FADF-7FFDB769FE5F}"/>
              </a:ext>
            </a:extLst>
          </p:cNvPr>
          <p:cNvSpPr/>
          <p:nvPr/>
        </p:nvSpPr>
        <p:spPr>
          <a:xfrm>
            <a:off x="3831880" y="3675066"/>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2’</a:t>
            </a:r>
            <a:endParaRPr kumimoji="1" lang="zh-CN" altLang="en-US" sz="2400" dirty="0"/>
          </a:p>
        </p:txBody>
      </p:sp>
      <p:sp>
        <p:nvSpPr>
          <p:cNvPr id="28" name="矩形 27">
            <a:extLst>
              <a:ext uri="{FF2B5EF4-FFF2-40B4-BE49-F238E27FC236}">
                <a16:creationId xmlns:a16="http://schemas.microsoft.com/office/drawing/2014/main" id="{D85CF798-8923-4714-4AC3-2A0140E2F983}"/>
              </a:ext>
            </a:extLst>
          </p:cNvPr>
          <p:cNvSpPr/>
          <p:nvPr/>
        </p:nvSpPr>
        <p:spPr>
          <a:xfrm>
            <a:off x="5627100" y="3675066"/>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3’</a:t>
            </a:r>
            <a:endParaRPr kumimoji="1" lang="zh-CN" altLang="en-US" sz="2400" dirty="0"/>
          </a:p>
        </p:txBody>
      </p:sp>
      <p:cxnSp>
        <p:nvCxnSpPr>
          <p:cNvPr id="30" name="直线箭头连接符 29">
            <a:extLst>
              <a:ext uri="{FF2B5EF4-FFF2-40B4-BE49-F238E27FC236}">
                <a16:creationId xmlns:a16="http://schemas.microsoft.com/office/drawing/2014/main" id="{5D163A03-64DC-38F4-83E8-A91737E81F98}"/>
              </a:ext>
            </a:extLst>
          </p:cNvPr>
          <p:cNvCxnSpPr>
            <a:cxnSpLocks/>
            <a:stCxn id="5" idx="0"/>
          </p:cNvCxnSpPr>
          <p:nvPr/>
        </p:nvCxnSpPr>
        <p:spPr>
          <a:xfrm flipV="1">
            <a:off x="2718586" y="7006316"/>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23E7AA58-1C40-528B-7648-C38FD8900AD8}"/>
              </a:ext>
            </a:extLst>
          </p:cNvPr>
          <p:cNvCxnSpPr>
            <a:cxnSpLocks/>
          </p:cNvCxnSpPr>
          <p:nvPr/>
        </p:nvCxnSpPr>
        <p:spPr>
          <a:xfrm flipV="1">
            <a:off x="4513805" y="6999972"/>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a:extLst>
              <a:ext uri="{FF2B5EF4-FFF2-40B4-BE49-F238E27FC236}">
                <a16:creationId xmlns:a16="http://schemas.microsoft.com/office/drawing/2014/main" id="{99426771-ED08-6DDE-7BC9-4502A251B351}"/>
              </a:ext>
            </a:extLst>
          </p:cNvPr>
          <p:cNvCxnSpPr>
            <a:cxnSpLocks/>
          </p:cNvCxnSpPr>
          <p:nvPr/>
        </p:nvCxnSpPr>
        <p:spPr>
          <a:xfrm flipV="1">
            <a:off x="6309024" y="6999972"/>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0893D6FD-9937-3633-4C8B-114BBC8046A8}"/>
              </a:ext>
            </a:extLst>
          </p:cNvPr>
          <p:cNvCxnSpPr>
            <a:cxnSpLocks/>
          </p:cNvCxnSpPr>
          <p:nvPr/>
        </p:nvCxnSpPr>
        <p:spPr>
          <a:xfrm flipV="1">
            <a:off x="4506022" y="4587880"/>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直线箭头连接符 49">
            <a:extLst>
              <a:ext uri="{FF2B5EF4-FFF2-40B4-BE49-F238E27FC236}">
                <a16:creationId xmlns:a16="http://schemas.microsoft.com/office/drawing/2014/main" id="{3455A1EB-04EA-B5CD-7B24-72D6C3828AC6}"/>
              </a:ext>
            </a:extLst>
          </p:cNvPr>
          <p:cNvCxnSpPr>
            <a:cxnSpLocks/>
          </p:cNvCxnSpPr>
          <p:nvPr/>
        </p:nvCxnSpPr>
        <p:spPr>
          <a:xfrm flipV="1">
            <a:off x="6301240" y="4575716"/>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线箭头连接符 62">
            <a:extLst>
              <a:ext uri="{FF2B5EF4-FFF2-40B4-BE49-F238E27FC236}">
                <a16:creationId xmlns:a16="http://schemas.microsoft.com/office/drawing/2014/main" id="{96FA5A2F-7091-361E-D3B8-988063F72585}"/>
              </a:ext>
            </a:extLst>
          </p:cNvPr>
          <p:cNvCxnSpPr>
            <a:cxnSpLocks/>
          </p:cNvCxnSpPr>
          <p:nvPr/>
        </p:nvCxnSpPr>
        <p:spPr>
          <a:xfrm flipV="1">
            <a:off x="2734153" y="4575716"/>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73" name="直线箭头连接符 3072">
            <a:extLst>
              <a:ext uri="{FF2B5EF4-FFF2-40B4-BE49-F238E27FC236}">
                <a16:creationId xmlns:a16="http://schemas.microsoft.com/office/drawing/2014/main" id="{9C9E795C-42A5-4C84-7177-4CA39A30E293}"/>
              </a:ext>
            </a:extLst>
          </p:cNvPr>
          <p:cNvCxnSpPr>
            <a:stCxn id="28" idx="2"/>
            <a:endCxn id="5" idx="0"/>
          </p:cNvCxnSpPr>
          <p:nvPr/>
        </p:nvCxnSpPr>
        <p:spPr>
          <a:xfrm flipH="1">
            <a:off x="2718586" y="4589466"/>
            <a:ext cx="3590440" cy="3135230"/>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74" name="直线箭头连接符 3073">
            <a:extLst>
              <a:ext uri="{FF2B5EF4-FFF2-40B4-BE49-F238E27FC236}">
                <a16:creationId xmlns:a16="http://schemas.microsoft.com/office/drawing/2014/main" id="{F390E795-3398-C341-3B2A-CBB2991F03D6}"/>
              </a:ext>
            </a:extLst>
          </p:cNvPr>
          <p:cNvCxnSpPr>
            <a:cxnSpLocks/>
            <a:stCxn id="28" idx="2"/>
            <a:endCxn id="10" idx="0"/>
          </p:cNvCxnSpPr>
          <p:nvPr/>
        </p:nvCxnSpPr>
        <p:spPr>
          <a:xfrm flipH="1">
            <a:off x="4513806" y="4589466"/>
            <a:ext cx="1795220" cy="3128886"/>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75" name="直线箭头连接符 3074">
            <a:extLst>
              <a:ext uri="{FF2B5EF4-FFF2-40B4-BE49-F238E27FC236}">
                <a16:creationId xmlns:a16="http://schemas.microsoft.com/office/drawing/2014/main" id="{2E6B0857-395B-0014-D523-D85920E8E658}"/>
              </a:ext>
            </a:extLst>
          </p:cNvPr>
          <p:cNvCxnSpPr>
            <a:cxnSpLocks/>
            <a:endCxn id="16" idx="0"/>
          </p:cNvCxnSpPr>
          <p:nvPr/>
        </p:nvCxnSpPr>
        <p:spPr>
          <a:xfrm flipH="1">
            <a:off x="6309026" y="4676112"/>
            <a:ext cx="15565" cy="3042240"/>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076" name="矩形 3075">
            <a:extLst>
              <a:ext uri="{FF2B5EF4-FFF2-40B4-BE49-F238E27FC236}">
                <a16:creationId xmlns:a16="http://schemas.microsoft.com/office/drawing/2014/main" id="{771A414B-AE43-41DD-BAF7-D77470508870}"/>
              </a:ext>
            </a:extLst>
          </p:cNvPr>
          <p:cNvSpPr/>
          <p:nvPr/>
        </p:nvSpPr>
        <p:spPr>
          <a:xfrm>
            <a:off x="1649506" y="3332567"/>
            <a:ext cx="5755341" cy="1669739"/>
          </a:xfrm>
          <a:prstGeom prst="rect">
            <a:avLst/>
          </a:prstGeom>
          <a:noFill/>
          <a:ln w="3810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077" name="直线箭头连接符 3076">
            <a:extLst>
              <a:ext uri="{FF2B5EF4-FFF2-40B4-BE49-F238E27FC236}">
                <a16:creationId xmlns:a16="http://schemas.microsoft.com/office/drawing/2014/main" id="{70B342CC-8B4E-38D7-E7AF-8CF29BDB2F80}"/>
              </a:ext>
            </a:extLst>
          </p:cNvPr>
          <p:cNvCxnSpPr>
            <a:cxnSpLocks/>
            <a:stCxn id="3076" idx="3"/>
          </p:cNvCxnSpPr>
          <p:nvPr/>
        </p:nvCxnSpPr>
        <p:spPr>
          <a:xfrm>
            <a:off x="7404847" y="4167437"/>
            <a:ext cx="2453292" cy="1979066"/>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079" name="直线箭头连接符 3078">
            <a:extLst>
              <a:ext uri="{FF2B5EF4-FFF2-40B4-BE49-F238E27FC236}">
                <a16:creationId xmlns:a16="http://schemas.microsoft.com/office/drawing/2014/main" id="{974222CF-C9B8-CC49-D39A-B011A4C44F3D}"/>
              </a:ext>
            </a:extLst>
          </p:cNvPr>
          <p:cNvCxnSpPr>
            <a:cxnSpLocks/>
            <a:endCxn id="5" idx="0"/>
          </p:cNvCxnSpPr>
          <p:nvPr/>
        </p:nvCxnSpPr>
        <p:spPr>
          <a:xfrm flipH="1">
            <a:off x="2718586" y="4676112"/>
            <a:ext cx="1787436" cy="3048584"/>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80" name="直线箭头连接符 3079">
            <a:extLst>
              <a:ext uri="{FF2B5EF4-FFF2-40B4-BE49-F238E27FC236}">
                <a16:creationId xmlns:a16="http://schemas.microsoft.com/office/drawing/2014/main" id="{5A8C6E06-E7BD-12CF-DD2C-8E4B28FBA190}"/>
              </a:ext>
            </a:extLst>
          </p:cNvPr>
          <p:cNvCxnSpPr>
            <a:cxnSpLocks/>
            <a:stCxn id="24" idx="2"/>
            <a:endCxn id="5" idx="0"/>
          </p:cNvCxnSpPr>
          <p:nvPr/>
        </p:nvCxnSpPr>
        <p:spPr>
          <a:xfrm>
            <a:off x="2718586" y="4595810"/>
            <a:ext cx="0" cy="3128886"/>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81" name="直线箭头连接符 3080">
            <a:extLst>
              <a:ext uri="{FF2B5EF4-FFF2-40B4-BE49-F238E27FC236}">
                <a16:creationId xmlns:a16="http://schemas.microsoft.com/office/drawing/2014/main" id="{8D035829-0CD0-3EB9-6427-8317360864A6}"/>
              </a:ext>
            </a:extLst>
          </p:cNvPr>
          <p:cNvCxnSpPr>
            <a:cxnSpLocks/>
            <a:endCxn id="10" idx="0"/>
          </p:cNvCxnSpPr>
          <p:nvPr/>
        </p:nvCxnSpPr>
        <p:spPr>
          <a:xfrm>
            <a:off x="2749720" y="4676112"/>
            <a:ext cx="1764086" cy="3042240"/>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82" name="直线箭头连接符 3081">
            <a:extLst>
              <a:ext uri="{FF2B5EF4-FFF2-40B4-BE49-F238E27FC236}">
                <a16:creationId xmlns:a16="http://schemas.microsoft.com/office/drawing/2014/main" id="{D8BEF955-5314-8784-33D9-8D9B08D0273D}"/>
              </a:ext>
            </a:extLst>
          </p:cNvPr>
          <p:cNvCxnSpPr>
            <a:cxnSpLocks/>
            <a:stCxn id="27" idx="2"/>
            <a:endCxn id="10" idx="0"/>
          </p:cNvCxnSpPr>
          <p:nvPr/>
        </p:nvCxnSpPr>
        <p:spPr>
          <a:xfrm>
            <a:off x="4513806" y="4589466"/>
            <a:ext cx="0" cy="3128886"/>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83" name="直线箭头连接符 3082">
            <a:extLst>
              <a:ext uri="{FF2B5EF4-FFF2-40B4-BE49-F238E27FC236}">
                <a16:creationId xmlns:a16="http://schemas.microsoft.com/office/drawing/2014/main" id="{E53900B6-9805-9A93-991E-A315555E277C}"/>
              </a:ext>
            </a:extLst>
          </p:cNvPr>
          <p:cNvCxnSpPr>
            <a:cxnSpLocks/>
            <a:stCxn id="24" idx="2"/>
            <a:endCxn id="16" idx="0"/>
          </p:cNvCxnSpPr>
          <p:nvPr/>
        </p:nvCxnSpPr>
        <p:spPr>
          <a:xfrm>
            <a:off x="2718586" y="4595810"/>
            <a:ext cx="3590440" cy="3122542"/>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84" name="直线箭头连接符 3083">
            <a:extLst>
              <a:ext uri="{FF2B5EF4-FFF2-40B4-BE49-F238E27FC236}">
                <a16:creationId xmlns:a16="http://schemas.microsoft.com/office/drawing/2014/main" id="{4E84DC3A-E2FF-3949-0C33-EEF4D2D491AF}"/>
              </a:ext>
            </a:extLst>
          </p:cNvPr>
          <p:cNvCxnSpPr>
            <a:cxnSpLocks/>
            <a:endCxn id="16" idx="0"/>
          </p:cNvCxnSpPr>
          <p:nvPr/>
        </p:nvCxnSpPr>
        <p:spPr>
          <a:xfrm>
            <a:off x="4529372" y="4676112"/>
            <a:ext cx="1779654" cy="3042240"/>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056670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70DB9-A2F5-E71C-9C0E-00F6252CE4E6}"/>
            </a:ext>
          </a:extLst>
        </p:cNvPr>
        <p:cNvGrpSpPr/>
        <p:nvPr/>
      </p:nvGrpSpPr>
      <p:grpSpPr>
        <a:xfrm>
          <a:off x="0" y="0"/>
          <a:ext cx="0" cy="0"/>
          <a:chOff x="0" y="0"/>
          <a:chExt cx="0" cy="0"/>
        </a:xfrm>
      </p:grpSpPr>
      <p:sp>
        <p:nvSpPr>
          <p:cNvPr id="8" name="矩形 7">
            <a:extLst>
              <a:ext uri="{FF2B5EF4-FFF2-40B4-BE49-F238E27FC236}">
                <a16:creationId xmlns:a16="http://schemas.microsoft.com/office/drawing/2014/main" id="{0C3F5D49-CD9A-CF3F-2F27-0186C7E77FB3}"/>
              </a:ext>
            </a:extLst>
          </p:cNvPr>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00">
              <a:sym typeface="+mn-ea"/>
            </a:endParaRPr>
          </a:p>
        </p:txBody>
      </p:sp>
      <p:sp>
        <p:nvSpPr>
          <p:cNvPr id="3" name="矩形 2">
            <a:extLst>
              <a:ext uri="{FF2B5EF4-FFF2-40B4-BE49-F238E27FC236}">
                <a16:creationId xmlns:a16="http://schemas.microsoft.com/office/drawing/2014/main" id="{A94C1347-246A-8EEF-42BF-7F94E42A1A93}"/>
              </a:ext>
            </a:extLst>
          </p:cNvPr>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a:extLst>
              <a:ext uri="{FF2B5EF4-FFF2-40B4-BE49-F238E27FC236}">
                <a16:creationId xmlns:a16="http://schemas.microsoft.com/office/drawing/2014/main" id="{7C03D5E2-6722-C971-8FE6-14A951C6EB98}"/>
              </a:ext>
            </a:extLst>
          </p:cNvPr>
          <p:cNvPicPr>
            <a:picLocks noChangeAspect="1"/>
          </p:cNvPicPr>
          <p:nvPr/>
        </p:nvPicPr>
        <p:blipFill>
          <a:blip r:embed="rId9"/>
          <a:stretch>
            <a:fillRect/>
          </a:stretch>
        </p:blipFill>
        <p:spPr>
          <a:xfrm>
            <a:off x="14723745" y="281887"/>
            <a:ext cx="3251835" cy="685800"/>
          </a:xfrm>
          <a:prstGeom prst="rect">
            <a:avLst/>
          </a:prstGeom>
        </p:spPr>
      </p:pic>
      <p:sp>
        <p:nvSpPr>
          <p:cNvPr id="9" name="文本框 8">
            <a:extLst>
              <a:ext uri="{FF2B5EF4-FFF2-40B4-BE49-F238E27FC236}">
                <a16:creationId xmlns:a16="http://schemas.microsoft.com/office/drawing/2014/main" id="{E361C337-8240-FFF1-97D7-27988E633402}"/>
              </a:ext>
            </a:extLst>
          </p:cNvPr>
          <p:cNvSpPr txBox="1"/>
          <p:nvPr>
            <p:custDataLst>
              <p:tags r:id="rId4"/>
            </p:custDataLst>
          </p:nvPr>
        </p:nvSpPr>
        <p:spPr>
          <a:xfrm>
            <a:off x="1216660" y="1398905"/>
            <a:ext cx="6753225" cy="670560"/>
          </a:xfrm>
          <a:prstGeom prst="rect">
            <a:avLst/>
          </a:prstGeom>
          <a:noFill/>
        </p:spPr>
        <p:txBody>
          <a:bodyPr wrap="square" rtlCol="0">
            <a:noAutofit/>
          </a:bodyPr>
          <a:lstStyle/>
          <a:p>
            <a:r>
              <a:rPr lang="en-US" altLang="zh-CN" sz="3600" dirty="0"/>
              <a:t>2017</a:t>
            </a:r>
            <a:r>
              <a:rPr lang="zh-CN" altLang="en-US" sz="3600" dirty="0"/>
              <a:t>，</a:t>
            </a:r>
            <a:r>
              <a:rPr lang="en" altLang="zh-CN" sz="3600" dirty="0"/>
              <a:t>Attention Is All You Need</a:t>
            </a:r>
            <a:endParaRPr lang="zh-CN" altLang="en-US" sz="3300" dirty="0">
              <a:solidFill>
                <a:srgbClr val="2E3C63"/>
              </a:solidFill>
            </a:endParaRPr>
          </a:p>
        </p:txBody>
      </p:sp>
      <p:sp>
        <p:nvSpPr>
          <p:cNvPr id="3078" name="文本框 3">
            <a:extLst>
              <a:ext uri="{FF2B5EF4-FFF2-40B4-BE49-F238E27FC236}">
                <a16:creationId xmlns:a16="http://schemas.microsoft.com/office/drawing/2014/main" id="{7CC68126-3CEA-8A6F-B2B0-8207ECD88CA9}"/>
              </a:ext>
            </a:extLst>
          </p:cNvPr>
          <p:cNvSpPr txBox="1"/>
          <p:nvPr>
            <p:custDataLst>
              <p:tags r:id="rId5"/>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02</a:t>
            </a:r>
          </a:p>
        </p:txBody>
      </p:sp>
      <p:sp>
        <p:nvSpPr>
          <p:cNvPr id="4" name="文本框 3">
            <a:extLst>
              <a:ext uri="{FF2B5EF4-FFF2-40B4-BE49-F238E27FC236}">
                <a16:creationId xmlns:a16="http://schemas.microsoft.com/office/drawing/2014/main" id="{FA32C491-815B-4246-EEFE-184DBEDE5CD3}"/>
              </a:ext>
            </a:extLst>
          </p:cNvPr>
          <p:cNvSpPr txBox="1"/>
          <p:nvPr>
            <p:custDataLst>
              <p:tags r:id="rId6"/>
            </p:custDataLst>
          </p:nvPr>
        </p:nvSpPr>
        <p:spPr>
          <a:xfrm>
            <a:off x="1216343" y="258075"/>
            <a:ext cx="12663488" cy="806768"/>
          </a:xfrm>
          <a:prstGeom prst="rect">
            <a:avLst/>
          </a:prstGeom>
          <a:noFill/>
        </p:spPr>
        <p:txBody>
          <a:bodyPr wrap="square" rtlCol="0">
            <a:noAutofit/>
          </a:bodyPr>
          <a:lstStyle/>
          <a:p>
            <a:r>
              <a:rPr lang="en" altLang="zh-CN" sz="4200" dirty="0">
                <a:solidFill>
                  <a:schemeClr val="bg1"/>
                </a:solidFill>
              </a:rPr>
              <a:t>Attention</a:t>
            </a:r>
            <a:r>
              <a:rPr lang="en-US" altLang="zh-CN" sz="4200" dirty="0">
                <a:solidFill>
                  <a:schemeClr val="bg1"/>
                </a:solidFill>
              </a:rPr>
              <a:t>&amp;QKV</a:t>
            </a:r>
            <a:endParaRPr lang="zh-CN" altLang="en-US" sz="4200" dirty="0">
              <a:solidFill>
                <a:schemeClr val="bg1"/>
              </a:solidFill>
            </a:endParaRPr>
          </a:p>
        </p:txBody>
      </p:sp>
      <p:sp>
        <p:nvSpPr>
          <p:cNvPr id="32" name="文本框 31">
            <a:extLst>
              <a:ext uri="{FF2B5EF4-FFF2-40B4-BE49-F238E27FC236}">
                <a16:creationId xmlns:a16="http://schemas.microsoft.com/office/drawing/2014/main" id="{FBA6FF64-FDC3-7131-FA45-3FDFE65EA86B}"/>
              </a:ext>
            </a:extLst>
          </p:cNvPr>
          <p:cNvSpPr txBox="1"/>
          <p:nvPr/>
        </p:nvSpPr>
        <p:spPr>
          <a:xfrm>
            <a:off x="2510836" y="9057006"/>
            <a:ext cx="492443" cy="461665"/>
          </a:xfrm>
          <a:prstGeom prst="rect">
            <a:avLst/>
          </a:prstGeom>
          <a:noFill/>
        </p:spPr>
        <p:txBody>
          <a:bodyPr wrap="none" rtlCol="0">
            <a:spAutoFit/>
          </a:bodyPr>
          <a:lstStyle/>
          <a:p>
            <a:r>
              <a:rPr kumimoji="1" lang="zh-CN" altLang="en-US" sz="2400" dirty="0"/>
              <a:t>我</a:t>
            </a:r>
          </a:p>
        </p:txBody>
      </p:sp>
      <p:sp>
        <p:nvSpPr>
          <p:cNvPr id="33" name="文本框 32">
            <a:extLst>
              <a:ext uri="{FF2B5EF4-FFF2-40B4-BE49-F238E27FC236}">
                <a16:creationId xmlns:a16="http://schemas.microsoft.com/office/drawing/2014/main" id="{69532A08-A097-E444-DAA0-F8312811B368}"/>
              </a:ext>
            </a:extLst>
          </p:cNvPr>
          <p:cNvSpPr txBox="1"/>
          <p:nvPr/>
        </p:nvSpPr>
        <p:spPr>
          <a:xfrm>
            <a:off x="4298273" y="9057006"/>
            <a:ext cx="492443" cy="461665"/>
          </a:xfrm>
          <a:prstGeom prst="rect">
            <a:avLst/>
          </a:prstGeom>
          <a:noFill/>
        </p:spPr>
        <p:txBody>
          <a:bodyPr wrap="none" rtlCol="0">
            <a:spAutoFit/>
          </a:bodyPr>
          <a:lstStyle/>
          <a:p>
            <a:r>
              <a:rPr kumimoji="1" lang="zh-CN" altLang="en-US" sz="2400" dirty="0"/>
              <a:t>爱</a:t>
            </a:r>
          </a:p>
        </p:txBody>
      </p:sp>
      <p:sp>
        <p:nvSpPr>
          <p:cNvPr id="34" name="文本框 33">
            <a:extLst>
              <a:ext uri="{FF2B5EF4-FFF2-40B4-BE49-F238E27FC236}">
                <a16:creationId xmlns:a16="http://schemas.microsoft.com/office/drawing/2014/main" id="{6910B9D9-8F4F-EB35-8976-9DAB0A43FF1C}"/>
              </a:ext>
            </a:extLst>
          </p:cNvPr>
          <p:cNvSpPr txBox="1"/>
          <p:nvPr/>
        </p:nvSpPr>
        <p:spPr>
          <a:xfrm>
            <a:off x="6101274" y="9057006"/>
            <a:ext cx="492443" cy="461665"/>
          </a:xfrm>
          <a:prstGeom prst="rect">
            <a:avLst/>
          </a:prstGeom>
          <a:noFill/>
        </p:spPr>
        <p:txBody>
          <a:bodyPr wrap="none" rtlCol="0">
            <a:spAutoFit/>
          </a:bodyPr>
          <a:lstStyle/>
          <a:p>
            <a:r>
              <a:rPr kumimoji="1" lang="zh-CN" altLang="en-US" sz="2400" dirty="0"/>
              <a:t>你</a:t>
            </a:r>
          </a:p>
        </p:txBody>
      </p:sp>
      <p:sp>
        <p:nvSpPr>
          <p:cNvPr id="35" name="矩形 34">
            <a:extLst>
              <a:ext uri="{FF2B5EF4-FFF2-40B4-BE49-F238E27FC236}">
                <a16:creationId xmlns:a16="http://schemas.microsoft.com/office/drawing/2014/main" id="{5E732207-1CC7-52EB-02DE-54B20AED5813}"/>
              </a:ext>
            </a:extLst>
          </p:cNvPr>
          <p:cNvSpPr/>
          <p:nvPr/>
        </p:nvSpPr>
        <p:spPr>
          <a:xfrm>
            <a:off x="9858139" y="7714118"/>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1</a:t>
            </a:r>
            <a:endParaRPr kumimoji="1" lang="zh-CN" altLang="en-US" sz="2400" dirty="0"/>
          </a:p>
        </p:txBody>
      </p:sp>
      <p:sp>
        <p:nvSpPr>
          <p:cNvPr id="36" name="矩形 35">
            <a:extLst>
              <a:ext uri="{FF2B5EF4-FFF2-40B4-BE49-F238E27FC236}">
                <a16:creationId xmlns:a16="http://schemas.microsoft.com/office/drawing/2014/main" id="{196C1C96-FA0E-A702-2879-3A5BC5000194}"/>
              </a:ext>
            </a:extLst>
          </p:cNvPr>
          <p:cNvSpPr/>
          <p:nvPr/>
        </p:nvSpPr>
        <p:spPr>
          <a:xfrm>
            <a:off x="11653359" y="7707774"/>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2</a:t>
            </a:r>
            <a:endParaRPr kumimoji="1" lang="zh-CN" altLang="en-US" sz="2400" dirty="0"/>
          </a:p>
        </p:txBody>
      </p:sp>
      <p:sp>
        <p:nvSpPr>
          <p:cNvPr id="37" name="矩形 36">
            <a:extLst>
              <a:ext uri="{FF2B5EF4-FFF2-40B4-BE49-F238E27FC236}">
                <a16:creationId xmlns:a16="http://schemas.microsoft.com/office/drawing/2014/main" id="{C194D797-AA40-94E6-A000-35AED1898FA4}"/>
              </a:ext>
            </a:extLst>
          </p:cNvPr>
          <p:cNvSpPr/>
          <p:nvPr/>
        </p:nvSpPr>
        <p:spPr>
          <a:xfrm>
            <a:off x="13448579" y="7707774"/>
            <a:ext cx="1363851" cy="91440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3</a:t>
            </a:r>
            <a:endParaRPr kumimoji="1" lang="zh-CN" altLang="en-US" sz="2400" dirty="0"/>
          </a:p>
        </p:txBody>
      </p:sp>
      <p:sp>
        <p:nvSpPr>
          <p:cNvPr id="38" name="圆角矩形 37">
            <a:extLst>
              <a:ext uri="{FF2B5EF4-FFF2-40B4-BE49-F238E27FC236}">
                <a16:creationId xmlns:a16="http://schemas.microsoft.com/office/drawing/2014/main" id="{B0D7C447-6F13-55BC-0FEA-4AF66D72970B}"/>
              </a:ext>
            </a:extLst>
          </p:cNvPr>
          <p:cNvSpPr/>
          <p:nvPr/>
        </p:nvSpPr>
        <p:spPr>
          <a:xfrm>
            <a:off x="9858139" y="5294096"/>
            <a:ext cx="6749511" cy="1704814"/>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Decoder x N</a:t>
            </a:r>
            <a:endParaRPr kumimoji="1" lang="zh-CN" altLang="en-US" sz="2400" dirty="0"/>
          </a:p>
        </p:txBody>
      </p:sp>
      <p:sp>
        <p:nvSpPr>
          <p:cNvPr id="39" name="矩形 38">
            <a:extLst>
              <a:ext uri="{FF2B5EF4-FFF2-40B4-BE49-F238E27FC236}">
                <a16:creationId xmlns:a16="http://schemas.microsoft.com/office/drawing/2014/main" id="{FF52ABBA-20D8-B95C-0E85-1D7DDFF667A4}"/>
              </a:ext>
            </a:extLst>
          </p:cNvPr>
          <p:cNvSpPr/>
          <p:nvPr/>
        </p:nvSpPr>
        <p:spPr>
          <a:xfrm>
            <a:off x="9858139" y="3670832"/>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1’</a:t>
            </a:r>
            <a:endParaRPr kumimoji="1" lang="zh-CN" altLang="en-US" sz="2400" dirty="0"/>
          </a:p>
        </p:txBody>
      </p:sp>
      <p:sp>
        <p:nvSpPr>
          <p:cNvPr id="40" name="矩形 39">
            <a:extLst>
              <a:ext uri="{FF2B5EF4-FFF2-40B4-BE49-F238E27FC236}">
                <a16:creationId xmlns:a16="http://schemas.microsoft.com/office/drawing/2014/main" id="{BBA26373-6CA3-3E1B-CC07-CB190DC3EB17}"/>
              </a:ext>
            </a:extLst>
          </p:cNvPr>
          <p:cNvSpPr/>
          <p:nvPr/>
        </p:nvSpPr>
        <p:spPr>
          <a:xfrm>
            <a:off x="11653359" y="3664488"/>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2’</a:t>
            </a:r>
            <a:endParaRPr kumimoji="1" lang="zh-CN" altLang="en-US" sz="2400" dirty="0"/>
          </a:p>
        </p:txBody>
      </p:sp>
      <p:sp>
        <p:nvSpPr>
          <p:cNvPr id="41" name="矩形 40">
            <a:extLst>
              <a:ext uri="{FF2B5EF4-FFF2-40B4-BE49-F238E27FC236}">
                <a16:creationId xmlns:a16="http://schemas.microsoft.com/office/drawing/2014/main" id="{E0476785-C885-D289-D4B4-F568861CB104}"/>
              </a:ext>
            </a:extLst>
          </p:cNvPr>
          <p:cNvSpPr/>
          <p:nvPr/>
        </p:nvSpPr>
        <p:spPr>
          <a:xfrm>
            <a:off x="13448579" y="3664488"/>
            <a:ext cx="1363851" cy="91440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3’</a:t>
            </a:r>
            <a:endParaRPr kumimoji="1" lang="zh-CN" altLang="en-US" sz="2400" dirty="0"/>
          </a:p>
        </p:txBody>
      </p:sp>
      <p:cxnSp>
        <p:nvCxnSpPr>
          <p:cNvPr id="42" name="直线箭头连接符 41">
            <a:extLst>
              <a:ext uri="{FF2B5EF4-FFF2-40B4-BE49-F238E27FC236}">
                <a16:creationId xmlns:a16="http://schemas.microsoft.com/office/drawing/2014/main" id="{806AEE5F-E9C9-E263-416E-271A92BE2A94}"/>
              </a:ext>
            </a:extLst>
          </p:cNvPr>
          <p:cNvCxnSpPr>
            <a:cxnSpLocks/>
            <a:stCxn id="35" idx="0"/>
          </p:cNvCxnSpPr>
          <p:nvPr/>
        </p:nvCxnSpPr>
        <p:spPr>
          <a:xfrm flipV="1">
            <a:off x="10540065" y="6995738"/>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直线箭头连接符 42">
            <a:extLst>
              <a:ext uri="{FF2B5EF4-FFF2-40B4-BE49-F238E27FC236}">
                <a16:creationId xmlns:a16="http://schemas.microsoft.com/office/drawing/2014/main" id="{65286E41-6331-8533-602D-9D7C909FAB9C}"/>
              </a:ext>
            </a:extLst>
          </p:cNvPr>
          <p:cNvCxnSpPr>
            <a:cxnSpLocks/>
          </p:cNvCxnSpPr>
          <p:nvPr/>
        </p:nvCxnSpPr>
        <p:spPr>
          <a:xfrm flipV="1">
            <a:off x="12335284" y="6989394"/>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直线箭头连接符 43">
            <a:extLst>
              <a:ext uri="{FF2B5EF4-FFF2-40B4-BE49-F238E27FC236}">
                <a16:creationId xmlns:a16="http://schemas.microsoft.com/office/drawing/2014/main" id="{7C93E7B0-C90F-AE4B-88D5-378BC25F6485}"/>
              </a:ext>
            </a:extLst>
          </p:cNvPr>
          <p:cNvCxnSpPr>
            <a:cxnSpLocks/>
          </p:cNvCxnSpPr>
          <p:nvPr/>
        </p:nvCxnSpPr>
        <p:spPr>
          <a:xfrm flipV="1">
            <a:off x="14130503" y="6989394"/>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直线箭头连接符 44">
            <a:extLst>
              <a:ext uri="{FF2B5EF4-FFF2-40B4-BE49-F238E27FC236}">
                <a16:creationId xmlns:a16="http://schemas.microsoft.com/office/drawing/2014/main" id="{78BDD09B-5CD6-4D78-CCD9-EE6FEBD52935}"/>
              </a:ext>
            </a:extLst>
          </p:cNvPr>
          <p:cNvCxnSpPr>
            <a:cxnSpLocks/>
          </p:cNvCxnSpPr>
          <p:nvPr/>
        </p:nvCxnSpPr>
        <p:spPr>
          <a:xfrm flipV="1">
            <a:off x="12327501" y="4577302"/>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a:extLst>
              <a:ext uri="{FF2B5EF4-FFF2-40B4-BE49-F238E27FC236}">
                <a16:creationId xmlns:a16="http://schemas.microsoft.com/office/drawing/2014/main" id="{32A5808A-11D2-DA34-40B5-DF5BF3D8B02D}"/>
              </a:ext>
            </a:extLst>
          </p:cNvPr>
          <p:cNvCxnSpPr>
            <a:cxnSpLocks/>
          </p:cNvCxnSpPr>
          <p:nvPr/>
        </p:nvCxnSpPr>
        <p:spPr>
          <a:xfrm flipV="1">
            <a:off x="14122719" y="4565138"/>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a:extLst>
              <a:ext uri="{FF2B5EF4-FFF2-40B4-BE49-F238E27FC236}">
                <a16:creationId xmlns:a16="http://schemas.microsoft.com/office/drawing/2014/main" id="{6892F73C-6DAB-A6F9-1F0E-500D8620BA53}"/>
              </a:ext>
            </a:extLst>
          </p:cNvPr>
          <p:cNvCxnSpPr>
            <a:cxnSpLocks/>
          </p:cNvCxnSpPr>
          <p:nvPr/>
        </p:nvCxnSpPr>
        <p:spPr>
          <a:xfrm flipV="1">
            <a:off x="10555632" y="4565138"/>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738C6C58-DDD2-F77C-D1F3-A21BD3C536F6}"/>
              </a:ext>
            </a:extLst>
          </p:cNvPr>
          <p:cNvSpPr txBox="1"/>
          <p:nvPr/>
        </p:nvSpPr>
        <p:spPr>
          <a:xfrm>
            <a:off x="10332315" y="9046428"/>
            <a:ext cx="1023037" cy="461665"/>
          </a:xfrm>
          <a:prstGeom prst="rect">
            <a:avLst/>
          </a:prstGeom>
          <a:noFill/>
        </p:spPr>
        <p:txBody>
          <a:bodyPr wrap="none" rtlCol="0">
            <a:spAutoFit/>
          </a:bodyPr>
          <a:lstStyle/>
          <a:p>
            <a:r>
              <a:rPr kumimoji="1" lang="en-US" altLang="zh-CN" sz="2400" dirty="0"/>
              <a:t>&lt;</a:t>
            </a:r>
            <a:r>
              <a:rPr kumimoji="1" lang="en-US" altLang="zh-CN" sz="2400" dirty="0" err="1"/>
              <a:t>sos</a:t>
            </a:r>
            <a:r>
              <a:rPr kumimoji="1" lang="en-US" altLang="zh-CN" sz="2400" dirty="0"/>
              <a:t>&gt;</a:t>
            </a:r>
            <a:endParaRPr kumimoji="1" lang="zh-CN" altLang="en-US" sz="2400" dirty="0"/>
          </a:p>
        </p:txBody>
      </p:sp>
      <p:sp>
        <p:nvSpPr>
          <p:cNvPr id="52" name="文本框 51">
            <a:extLst>
              <a:ext uri="{FF2B5EF4-FFF2-40B4-BE49-F238E27FC236}">
                <a16:creationId xmlns:a16="http://schemas.microsoft.com/office/drawing/2014/main" id="{D1799B32-8484-6923-FFB4-CC4A2F90E2EB}"/>
              </a:ext>
            </a:extLst>
          </p:cNvPr>
          <p:cNvSpPr txBox="1"/>
          <p:nvPr/>
        </p:nvSpPr>
        <p:spPr>
          <a:xfrm>
            <a:off x="12119752" y="9046428"/>
            <a:ext cx="269626" cy="461665"/>
          </a:xfrm>
          <a:prstGeom prst="rect">
            <a:avLst/>
          </a:prstGeom>
          <a:noFill/>
        </p:spPr>
        <p:txBody>
          <a:bodyPr wrap="none" rtlCol="0">
            <a:spAutoFit/>
          </a:bodyPr>
          <a:lstStyle/>
          <a:p>
            <a:r>
              <a:rPr kumimoji="1" lang="en-US" altLang="zh-CN" sz="2400" dirty="0"/>
              <a:t>I</a:t>
            </a:r>
            <a:endParaRPr kumimoji="1" lang="zh-CN" altLang="en-US" sz="2400" dirty="0"/>
          </a:p>
        </p:txBody>
      </p:sp>
      <p:sp>
        <p:nvSpPr>
          <p:cNvPr id="53" name="文本框 52">
            <a:extLst>
              <a:ext uri="{FF2B5EF4-FFF2-40B4-BE49-F238E27FC236}">
                <a16:creationId xmlns:a16="http://schemas.microsoft.com/office/drawing/2014/main" id="{FCD4A6D5-05F3-B171-48EB-3C209FEA3427}"/>
              </a:ext>
            </a:extLst>
          </p:cNvPr>
          <p:cNvSpPr txBox="1"/>
          <p:nvPr/>
        </p:nvSpPr>
        <p:spPr>
          <a:xfrm>
            <a:off x="13922753" y="9046428"/>
            <a:ext cx="750526" cy="461665"/>
          </a:xfrm>
          <a:prstGeom prst="rect">
            <a:avLst/>
          </a:prstGeom>
          <a:noFill/>
        </p:spPr>
        <p:txBody>
          <a:bodyPr wrap="none" rtlCol="0">
            <a:spAutoFit/>
          </a:bodyPr>
          <a:lstStyle/>
          <a:p>
            <a:r>
              <a:rPr kumimoji="1" lang="en-US" altLang="zh-CN" sz="2400" dirty="0"/>
              <a:t>love</a:t>
            </a:r>
            <a:endParaRPr kumimoji="1" lang="zh-CN" altLang="en-US" sz="2400" dirty="0"/>
          </a:p>
        </p:txBody>
      </p:sp>
      <p:sp>
        <p:nvSpPr>
          <p:cNvPr id="60" name="文本框 59">
            <a:extLst>
              <a:ext uri="{FF2B5EF4-FFF2-40B4-BE49-F238E27FC236}">
                <a16:creationId xmlns:a16="http://schemas.microsoft.com/office/drawing/2014/main" id="{80B11685-9930-4827-E7AB-4545250A3E23}"/>
              </a:ext>
            </a:extLst>
          </p:cNvPr>
          <p:cNvSpPr txBox="1"/>
          <p:nvPr/>
        </p:nvSpPr>
        <p:spPr>
          <a:xfrm>
            <a:off x="10426565" y="2814154"/>
            <a:ext cx="269626" cy="461665"/>
          </a:xfrm>
          <a:prstGeom prst="rect">
            <a:avLst/>
          </a:prstGeom>
          <a:noFill/>
        </p:spPr>
        <p:txBody>
          <a:bodyPr wrap="none" rtlCol="0">
            <a:spAutoFit/>
          </a:bodyPr>
          <a:lstStyle/>
          <a:p>
            <a:r>
              <a:rPr kumimoji="1" lang="en-US" altLang="zh-CN" sz="2400" dirty="0"/>
              <a:t>I</a:t>
            </a:r>
            <a:endParaRPr kumimoji="1" lang="zh-CN" altLang="en-US" sz="2400" dirty="0"/>
          </a:p>
        </p:txBody>
      </p:sp>
      <p:sp>
        <p:nvSpPr>
          <p:cNvPr id="61" name="文本框 60">
            <a:extLst>
              <a:ext uri="{FF2B5EF4-FFF2-40B4-BE49-F238E27FC236}">
                <a16:creationId xmlns:a16="http://schemas.microsoft.com/office/drawing/2014/main" id="{D8911B32-6511-3B33-563A-4904A2221DA5}"/>
              </a:ext>
            </a:extLst>
          </p:cNvPr>
          <p:cNvSpPr txBox="1"/>
          <p:nvPr/>
        </p:nvSpPr>
        <p:spPr>
          <a:xfrm>
            <a:off x="12065319" y="2870902"/>
            <a:ext cx="750526" cy="461665"/>
          </a:xfrm>
          <a:prstGeom prst="rect">
            <a:avLst/>
          </a:prstGeom>
          <a:noFill/>
        </p:spPr>
        <p:txBody>
          <a:bodyPr wrap="none" rtlCol="0">
            <a:spAutoFit/>
          </a:bodyPr>
          <a:lstStyle/>
          <a:p>
            <a:r>
              <a:rPr kumimoji="1" lang="en-US" altLang="zh-CN" sz="2400" dirty="0"/>
              <a:t>love</a:t>
            </a:r>
            <a:endParaRPr kumimoji="1" lang="zh-CN" altLang="en-US" sz="2400" dirty="0"/>
          </a:p>
        </p:txBody>
      </p:sp>
      <p:sp>
        <p:nvSpPr>
          <p:cNvPr id="62" name="文本框 61">
            <a:extLst>
              <a:ext uri="{FF2B5EF4-FFF2-40B4-BE49-F238E27FC236}">
                <a16:creationId xmlns:a16="http://schemas.microsoft.com/office/drawing/2014/main" id="{17C1DB3C-066B-881D-DD1B-74769B1AA74A}"/>
              </a:ext>
            </a:extLst>
          </p:cNvPr>
          <p:cNvSpPr txBox="1"/>
          <p:nvPr/>
        </p:nvSpPr>
        <p:spPr>
          <a:xfrm>
            <a:off x="14063147" y="2824732"/>
            <a:ext cx="681597" cy="461665"/>
          </a:xfrm>
          <a:prstGeom prst="rect">
            <a:avLst/>
          </a:prstGeom>
          <a:noFill/>
        </p:spPr>
        <p:txBody>
          <a:bodyPr wrap="none" rtlCol="0">
            <a:spAutoFit/>
          </a:bodyPr>
          <a:lstStyle/>
          <a:p>
            <a:r>
              <a:rPr kumimoji="1" lang="en-US" altLang="zh-CN" sz="2400" dirty="0"/>
              <a:t>you</a:t>
            </a:r>
            <a:endParaRPr kumimoji="1" lang="zh-CN" altLang="en-US" sz="2400" dirty="0"/>
          </a:p>
        </p:txBody>
      </p:sp>
      <p:sp>
        <p:nvSpPr>
          <p:cNvPr id="5" name="矩形 4">
            <a:extLst>
              <a:ext uri="{FF2B5EF4-FFF2-40B4-BE49-F238E27FC236}">
                <a16:creationId xmlns:a16="http://schemas.microsoft.com/office/drawing/2014/main" id="{A0F4D755-6426-952D-9957-7A318D9914D7}"/>
              </a:ext>
            </a:extLst>
          </p:cNvPr>
          <p:cNvSpPr/>
          <p:nvPr/>
        </p:nvSpPr>
        <p:spPr>
          <a:xfrm>
            <a:off x="2036660" y="7724696"/>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1</a:t>
            </a:r>
            <a:endParaRPr kumimoji="1" lang="zh-CN" altLang="en-US" sz="2400" dirty="0"/>
          </a:p>
        </p:txBody>
      </p:sp>
      <p:sp>
        <p:nvSpPr>
          <p:cNvPr id="10" name="矩形 9">
            <a:extLst>
              <a:ext uri="{FF2B5EF4-FFF2-40B4-BE49-F238E27FC236}">
                <a16:creationId xmlns:a16="http://schemas.microsoft.com/office/drawing/2014/main" id="{332D0055-36BA-33C0-CC43-5631CC214105}"/>
              </a:ext>
            </a:extLst>
          </p:cNvPr>
          <p:cNvSpPr/>
          <p:nvPr/>
        </p:nvSpPr>
        <p:spPr>
          <a:xfrm>
            <a:off x="3831880" y="7718352"/>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2</a:t>
            </a:r>
            <a:endParaRPr kumimoji="1" lang="zh-CN" altLang="en-US" sz="2400" dirty="0"/>
          </a:p>
        </p:txBody>
      </p:sp>
      <p:sp>
        <p:nvSpPr>
          <p:cNvPr id="16" name="矩形 15">
            <a:extLst>
              <a:ext uri="{FF2B5EF4-FFF2-40B4-BE49-F238E27FC236}">
                <a16:creationId xmlns:a16="http://schemas.microsoft.com/office/drawing/2014/main" id="{F1FF3DBE-9C51-1688-7776-FDFA4FE82EC0}"/>
              </a:ext>
            </a:extLst>
          </p:cNvPr>
          <p:cNvSpPr/>
          <p:nvPr/>
        </p:nvSpPr>
        <p:spPr>
          <a:xfrm>
            <a:off x="5627100" y="7718352"/>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3</a:t>
            </a:r>
            <a:endParaRPr kumimoji="1" lang="zh-CN" altLang="en-US" sz="2400" dirty="0"/>
          </a:p>
        </p:txBody>
      </p:sp>
      <p:sp>
        <p:nvSpPr>
          <p:cNvPr id="18" name="圆角矩形 17">
            <a:extLst>
              <a:ext uri="{FF2B5EF4-FFF2-40B4-BE49-F238E27FC236}">
                <a16:creationId xmlns:a16="http://schemas.microsoft.com/office/drawing/2014/main" id="{D634CE47-B590-4FFF-92EF-E47434D7C28D}"/>
              </a:ext>
            </a:extLst>
          </p:cNvPr>
          <p:cNvSpPr/>
          <p:nvPr/>
        </p:nvSpPr>
        <p:spPr>
          <a:xfrm>
            <a:off x="2036660" y="5304674"/>
            <a:ext cx="4954291" cy="1704814"/>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Encoder x N</a:t>
            </a:r>
            <a:endParaRPr kumimoji="1" lang="zh-CN" altLang="en-US" sz="2400" dirty="0"/>
          </a:p>
        </p:txBody>
      </p:sp>
      <p:sp>
        <p:nvSpPr>
          <p:cNvPr id="24" name="矩形 23">
            <a:extLst>
              <a:ext uri="{FF2B5EF4-FFF2-40B4-BE49-F238E27FC236}">
                <a16:creationId xmlns:a16="http://schemas.microsoft.com/office/drawing/2014/main" id="{DBDAB9F0-BFC6-829D-1D71-556D8972C71B}"/>
              </a:ext>
            </a:extLst>
          </p:cNvPr>
          <p:cNvSpPr/>
          <p:nvPr/>
        </p:nvSpPr>
        <p:spPr>
          <a:xfrm>
            <a:off x="2036660" y="3681410"/>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1’</a:t>
            </a:r>
            <a:endParaRPr kumimoji="1" lang="zh-CN" altLang="en-US" sz="2400" dirty="0"/>
          </a:p>
        </p:txBody>
      </p:sp>
      <p:sp>
        <p:nvSpPr>
          <p:cNvPr id="27" name="矩形 26">
            <a:extLst>
              <a:ext uri="{FF2B5EF4-FFF2-40B4-BE49-F238E27FC236}">
                <a16:creationId xmlns:a16="http://schemas.microsoft.com/office/drawing/2014/main" id="{5A9F87A4-D13E-9705-8833-A6D0704D2A55}"/>
              </a:ext>
            </a:extLst>
          </p:cNvPr>
          <p:cNvSpPr/>
          <p:nvPr/>
        </p:nvSpPr>
        <p:spPr>
          <a:xfrm>
            <a:off x="3831880" y="3675066"/>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2’</a:t>
            </a:r>
            <a:endParaRPr kumimoji="1" lang="zh-CN" altLang="en-US" sz="2400" dirty="0"/>
          </a:p>
        </p:txBody>
      </p:sp>
      <p:sp>
        <p:nvSpPr>
          <p:cNvPr id="28" name="矩形 27">
            <a:extLst>
              <a:ext uri="{FF2B5EF4-FFF2-40B4-BE49-F238E27FC236}">
                <a16:creationId xmlns:a16="http://schemas.microsoft.com/office/drawing/2014/main" id="{278A0B5C-8737-3498-58EC-154FB561AAE9}"/>
              </a:ext>
            </a:extLst>
          </p:cNvPr>
          <p:cNvSpPr/>
          <p:nvPr/>
        </p:nvSpPr>
        <p:spPr>
          <a:xfrm>
            <a:off x="5627100" y="3675066"/>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3’</a:t>
            </a:r>
            <a:endParaRPr kumimoji="1" lang="zh-CN" altLang="en-US" sz="2400" dirty="0"/>
          </a:p>
        </p:txBody>
      </p:sp>
      <p:cxnSp>
        <p:nvCxnSpPr>
          <p:cNvPr id="30" name="直线箭头连接符 29">
            <a:extLst>
              <a:ext uri="{FF2B5EF4-FFF2-40B4-BE49-F238E27FC236}">
                <a16:creationId xmlns:a16="http://schemas.microsoft.com/office/drawing/2014/main" id="{B347F7C6-5F03-BA1D-D997-C42F849023C0}"/>
              </a:ext>
            </a:extLst>
          </p:cNvPr>
          <p:cNvCxnSpPr>
            <a:cxnSpLocks/>
            <a:stCxn id="5" idx="0"/>
          </p:cNvCxnSpPr>
          <p:nvPr/>
        </p:nvCxnSpPr>
        <p:spPr>
          <a:xfrm flipV="1">
            <a:off x="2718586" y="7006316"/>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7FDD636C-13A8-25A9-836C-F911C2B2E0D8}"/>
              </a:ext>
            </a:extLst>
          </p:cNvPr>
          <p:cNvCxnSpPr>
            <a:cxnSpLocks/>
          </p:cNvCxnSpPr>
          <p:nvPr/>
        </p:nvCxnSpPr>
        <p:spPr>
          <a:xfrm flipV="1">
            <a:off x="4513805" y="6999972"/>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a:extLst>
              <a:ext uri="{FF2B5EF4-FFF2-40B4-BE49-F238E27FC236}">
                <a16:creationId xmlns:a16="http://schemas.microsoft.com/office/drawing/2014/main" id="{443FDEC7-0BF0-0686-E64A-2FFB0B53FFB6}"/>
              </a:ext>
            </a:extLst>
          </p:cNvPr>
          <p:cNvCxnSpPr>
            <a:cxnSpLocks/>
          </p:cNvCxnSpPr>
          <p:nvPr/>
        </p:nvCxnSpPr>
        <p:spPr>
          <a:xfrm flipV="1">
            <a:off x="6309024" y="6999972"/>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350CDF0A-1277-B84F-A2F2-7B56C79402F0}"/>
              </a:ext>
            </a:extLst>
          </p:cNvPr>
          <p:cNvCxnSpPr>
            <a:cxnSpLocks/>
          </p:cNvCxnSpPr>
          <p:nvPr/>
        </p:nvCxnSpPr>
        <p:spPr>
          <a:xfrm flipV="1">
            <a:off x="4506022" y="4587880"/>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直线箭头连接符 49">
            <a:extLst>
              <a:ext uri="{FF2B5EF4-FFF2-40B4-BE49-F238E27FC236}">
                <a16:creationId xmlns:a16="http://schemas.microsoft.com/office/drawing/2014/main" id="{9BA0BB2B-24E0-5634-462F-ACE9B1EE2C81}"/>
              </a:ext>
            </a:extLst>
          </p:cNvPr>
          <p:cNvCxnSpPr>
            <a:cxnSpLocks/>
          </p:cNvCxnSpPr>
          <p:nvPr/>
        </p:nvCxnSpPr>
        <p:spPr>
          <a:xfrm flipV="1">
            <a:off x="6301240" y="4575716"/>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线箭头连接符 62">
            <a:extLst>
              <a:ext uri="{FF2B5EF4-FFF2-40B4-BE49-F238E27FC236}">
                <a16:creationId xmlns:a16="http://schemas.microsoft.com/office/drawing/2014/main" id="{2BAFE542-D92E-3616-F9B7-B1DB1B7F4B0F}"/>
              </a:ext>
            </a:extLst>
          </p:cNvPr>
          <p:cNvCxnSpPr>
            <a:cxnSpLocks/>
          </p:cNvCxnSpPr>
          <p:nvPr/>
        </p:nvCxnSpPr>
        <p:spPr>
          <a:xfrm flipV="1">
            <a:off x="2734153" y="4575716"/>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73" name="直线箭头连接符 3072">
            <a:extLst>
              <a:ext uri="{FF2B5EF4-FFF2-40B4-BE49-F238E27FC236}">
                <a16:creationId xmlns:a16="http://schemas.microsoft.com/office/drawing/2014/main" id="{C2ED9F4E-B63B-60A9-5684-CA0F632A38E4}"/>
              </a:ext>
            </a:extLst>
          </p:cNvPr>
          <p:cNvCxnSpPr>
            <a:stCxn id="28" idx="2"/>
            <a:endCxn id="5" idx="0"/>
          </p:cNvCxnSpPr>
          <p:nvPr/>
        </p:nvCxnSpPr>
        <p:spPr>
          <a:xfrm flipH="1">
            <a:off x="2718586" y="4589466"/>
            <a:ext cx="3590440" cy="3135230"/>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74" name="直线箭头连接符 3073">
            <a:extLst>
              <a:ext uri="{FF2B5EF4-FFF2-40B4-BE49-F238E27FC236}">
                <a16:creationId xmlns:a16="http://schemas.microsoft.com/office/drawing/2014/main" id="{0AD386AD-A142-0E5D-17B0-6B4346690549}"/>
              </a:ext>
            </a:extLst>
          </p:cNvPr>
          <p:cNvCxnSpPr>
            <a:cxnSpLocks/>
            <a:stCxn id="28" idx="2"/>
            <a:endCxn id="10" idx="0"/>
          </p:cNvCxnSpPr>
          <p:nvPr/>
        </p:nvCxnSpPr>
        <p:spPr>
          <a:xfrm flipH="1">
            <a:off x="4513806" y="4589466"/>
            <a:ext cx="1795220" cy="3128886"/>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75" name="直线箭头连接符 3074">
            <a:extLst>
              <a:ext uri="{FF2B5EF4-FFF2-40B4-BE49-F238E27FC236}">
                <a16:creationId xmlns:a16="http://schemas.microsoft.com/office/drawing/2014/main" id="{0BB7AE15-C524-937B-682D-8AB019EAF9BD}"/>
              </a:ext>
            </a:extLst>
          </p:cNvPr>
          <p:cNvCxnSpPr>
            <a:cxnSpLocks/>
            <a:endCxn id="16" idx="0"/>
          </p:cNvCxnSpPr>
          <p:nvPr/>
        </p:nvCxnSpPr>
        <p:spPr>
          <a:xfrm flipH="1">
            <a:off x="6309026" y="4676112"/>
            <a:ext cx="15565" cy="3042240"/>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076" name="矩形 3075">
            <a:extLst>
              <a:ext uri="{FF2B5EF4-FFF2-40B4-BE49-F238E27FC236}">
                <a16:creationId xmlns:a16="http://schemas.microsoft.com/office/drawing/2014/main" id="{805F1F3C-2C18-E593-9181-19C60F564283}"/>
              </a:ext>
            </a:extLst>
          </p:cNvPr>
          <p:cNvSpPr/>
          <p:nvPr/>
        </p:nvSpPr>
        <p:spPr>
          <a:xfrm>
            <a:off x="1649506" y="3332567"/>
            <a:ext cx="5755341" cy="1669739"/>
          </a:xfrm>
          <a:prstGeom prst="rect">
            <a:avLst/>
          </a:prstGeom>
          <a:noFill/>
          <a:ln w="3810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077" name="直线箭头连接符 3076">
            <a:extLst>
              <a:ext uri="{FF2B5EF4-FFF2-40B4-BE49-F238E27FC236}">
                <a16:creationId xmlns:a16="http://schemas.microsoft.com/office/drawing/2014/main" id="{8F31A9D5-A74F-9D4F-EF7A-3A81B21F11DC}"/>
              </a:ext>
            </a:extLst>
          </p:cNvPr>
          <p:cNvCxnSpPr>
            <a:cxnSpLocks/>
            <a:stCxn id="3076" idx="3"/>
          </p:cNvCxnSpPr>
          <p:nvPr/>
        </p:nvCxnSpPr>
        <p:spPr>
          <a:xfrm>
            <a:off x="7404847" y="4167437"/>
            <a:ext cx="2453292" cy="1979066"/>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079" name="直线箭头连接符 3078">
            <a:extLst>
              <a:ext uri="{FF2B5EF4-FFF2-40B4-BE49-F238E27FC236}">
                <a16:creationId xmlns:a16="http://schemas.microsoft.com/office/drawing/2014/main" id="{D36591F3-5931-3D04-4BFF-8B3FD34C9DF0}"/>
              </a:ext>
            </a:extLst>
          </p:cNvPr>
          <p:cNvCxnSpPr>
            <a:cxnSpLocks/>
            <a:endCxn id="5" idx="0"/>
          </p:cNvCxnSpPr>
          <p:nvPr/>
        </p:nvCxnSpPr>
        <p:spPr>
          <a:xfrm flipH="1">
            <a:off x="2718586" y="4676112"/>
            <a:ext cx="1787436" cy="3048584"/>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80" name="直线箭头连接符 3079">
            <a:extLst>
              <a:ext uri="{FF2B5EF4-FFF2-40B4-BE49-F238E27FC236}">
                <a16:creationId xmlns:a16="http://schemas.microsoft.com/office/drawing/2014/main" id="{B4432EC6-AD78-3E44-D3E9-04DA16EB5D19}"/>
              </a:ext>
            </a:extLst>
          </p:cNvPr>
          <p:cNvCxnSpPr>
            <a:cxnSpLocks/>
            <a:stCxn id="24" idx="2"/>
            <a:endCxn id="5" idx="0"/>
          </p:cNvCxnSpPr>
          <p:nvPr/>
        </p:nvCxnSpPr>
        <p:spPr>
          <a:xfrm>
            <a:off x="2718586" y="4595810"/>
            <a:ext cx="0" cy="3128886"/>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81" name="直线箭头连接符 3080">
            <a:extLst>
              <a:ext uri="{FF2B5EF4-FFF2-40B4-BE49-F238E27FC236}">
                <a16:creationId xmlns:a16="http://schemas.microsoft.com/office/drawing/2014/main" id="{7E66EC58-867F-F9E6-D6BE-ACF50F54131E}"/>
              </a:ext>
            </a:extLst>
          </p:cNvPr>
          <p:cNvCxnSpPr>
            <a:cxnSpLocks/>
            <a:endCxn id="10" idx="0"/>
          </p:cNvCxnSpPr>
          <p:nvPr/>
        </p:nvCxnSpPr>
        <p:spPr>
          <a:xfrm>
            <a:off x="2749720" y="4676112"/>
            <a:ext cx="1764086" cy="3042240"/>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82" name="直线箭头连接符 3081">
            <a:extLst>
              <a:ext uri="{FF2B5EF4-FFF2-40B4-BE49-F238E27FC236}">
                <a16:creationId xmlns:a16="http://schemas.microsoft.com/office/drawing/2014/main" id="{27223DD2-E38C-1B8C-A8F8-74D669DF1E9F}"/>
              </a:ext>
            </a:extLst>
          </p:cNvPr>
          <p:cNvCxnSpPr>
            <a:cxnSpLocks/>
            <a:stCxn id="27" idx="2"/>
            <a:endCxn id="10" idx="0"/>
          </p:cNvCxnSpPr>
          <p:nvPr/>
        </p:nvCxnSpPr>
        <p:spPr>
          <a:xfrm>
            <a:off x="4513806" y="4589466"/>
            <a:ext cx="0" cy="3128886"/>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83" name="直线箭头连接符 3082">
            <a:extLst>
              <a:ext uri="{FF2B5EF4-FFF2-40B4-BE49-F238E27FC236}">
                <a16:creationId xmlns:a16="http://schemas.microsoft.com/office/drawing/2014/main" id="{583F0AE5-6740-6FA8-DB9C-1FBEEF52A04C}"/>
              </a:ext>
            </a:extLst>
          </p:cNvPr>
          <p:cNvCxnSpPr>
            <a:cxnSpLocks/>
            <a:stCxn id="24" idx="2"/>
            <a:endCxn id="16" idx="0"/>
          </p:cNvCxnSpPr>
          <p:nvPr/>
        </p:nvCxnSpPr>
        <p:spPr>
          <a:xfrm>
            <a:off x="2718586" y="4595810"/>
            <a:ext cx="3590440" cy="3122542"/>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84" name="直线箭头连接符 3083">
            <a:extLst>
              <a:ext uri="{FF2B5EF4-FFF2-40B4-BE49-F238E27FC236}">
                <a16:creationId xmlns:a16="http://schemas.microsoft.com/office/drawing/2014/main" id="{6851D4FE-4D8E-1911-485A-E9B51E7CE644}"/>
              </a:ext>
            </a:extLst>
          </p:cNvPr>
          <p:cNvCxnSpPr>
            <a:cxnSpLocks/>
            <a:endCxn id="16" idx="0"/>
          </p:cNvCxnSpPr>
          <p:nvPr/>
        </p:nvCxnSpPr>
        <p:spPr>
          <a:xfrm>
            <a:off x="4529372" y="4676112"/>
            <a:ext cx="1779654" cy="3042240"/>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2838637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25909-C45F-499B-5B25-E18A61CA0809}"/>
            </a:ext>
          </a:extLst>
        </p:cNvPr>
        <p:cNvGrpSpPr/>
        <p:nvPr/>
      </p:nvGrpSpPr>
      <p:grpSpPr>
        <a:xfrm>
          <a:off x="0" y="0"/>
          <a:ext cx="0" cy="0"/>
          <a:chOff x="0" y="0"/>
          <a:chExt cx="0" cy="0"/>
        </a:xfrm>
      </p:grpSpPr>
      <p:sp>
        <p:nvSpPr>
          <p:cNvPr id="8" name="矩形 7">
            <a:extLst>
              <a:ext uri="{FF2B5EF4-FFF2-40B4-BE49-F238E27FC236}">
                <a16:creationId xmlns:a16="http://schemas.microsoft.com/office/drawing/2014/main" id="{C4809E59-38C7-A2B7-3602-A776F1ECDBF8}"/>
              </a:ext>
            </a:extLst>
          </p:cNvPr>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00">
              <a:sym typeface="+mn-ea"/>
            </a:endParaRPr>
          </a:p>
        </p:txBody>
      </p:sp>
      <p:sp>
        <p:nvSpPr>
          <p:cNvPr id="3" name="矩形 2">
            <a:extLst>
              <a:ext uri="{FF2B5EF4-FFF2-40B4-BE49-F238E27FC236}">
                <a16:creationId xmlns:a16="http://schemas.microsoft.com/office/drawing/2014/main" id="{CB4E87D2-8042-2395-D27C-D7849F6C3C16}"/>
              </a:ext>
            </a:extLst>
          </p:cNvPr>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a:extLst>
              <a:ext uri="{FF2B5EF4-FFF2-40B4-BE49-F238E27FC236}">
                <a16:creationId xmlns:a16="http://schemas.microsoft.com/office/drawing/2014/main" id="{B8C711EE-E887-374D-7188-D8E26FD55692}"/>
              </a:ext>
            </a:extLst>
          </p:cNvPr>
          <p:cNvPicPr>
            <a:picLocks noChangeAspect="1"/>
          </p:cNvPicPr>
          <p:nvPr/>
        </p:nvPicPr>
        <p:blipFill>
          <a:blip r:embed="rId9"/>
          <a:stretch>
            <a:fillRect/>
          </a:stretch>
        </p:blipFill>
        <p:spPr>
          <a:xfrm>
            <a:off x="14723745" y="281887"/>
            <a:ext cx="3251835" cy="685800"/>
          </a:xfrm>
          <a:prstGeom prst="rect">
            <a:avLst/>
          </a:prstGeom>
        </p:spPr>
      </p:pic>
      <p:sp>
        <p:nvSpPr>
          <p:cNvPr id="9" name="文本框 8">
            <a:extLst>
              <a:ext uri="{FF2B5EF4-FFF2-40B4-BE49-F238E27FC236}">
                <a16:creationId xmlns:a16="http://schemas.microsoft.com/office/drawing/2014/main" id="{93F5E522-C43F-9225-DB5E-9CA53864DF0F}"/>
              </a:ext>
            </a:extLst>
          </p:cNvPr>
          <p:cNvSpPr txBox="1"/>
          <p:nvPr>
            <p:custDataLst>
              <p:tags r:id="rId4"/>
            </p:custDataLst>
          </p:nvPr>
        </p:nvSpPr>
        <p:spPr>
          <a:xfrm>
            <a:off x="1216660" y="1398905"/>
            <a:ext cx="6753225" cy="670560"/>
          </a:xfrm>
          <a:prstGeom prst="rect">
            <a:avLst/>
          </a:prstGeom>
          <a:noFill/>
        </p:spPr>
        <p:txBody>
          <a:bodyPr wrap="square" rtlCol="0">
            <a:noAutofit/>
          </a:bodyPr>
          <a:lstStyle/>
          <a:p>
            <a:r>
              <a:rPr lang="en-US" altLang="zh-CN" sz="3600" dirty="0"/>
              <a:t>2017</a:t>
            </a:r>
            <a:r>
              <a:rPr lang="zh-CN" altLang="en-US" sz="3600" dirty="0"/>
              <a:t>，</a:t>
            </a:r>
            <a:r>
              <a:rPr lang="en" altLang="zh-CN" sz="3600" dirty="0"/>
              <a:t>Attention Is All You Need</a:t>
            </a:r>
            <a:endParaRPr lang="zh-CN" altLang="en-US" sz="3300" dirty="0">
              <a:solidFill>
                <a:srgbClr val="2E3C63"/>
              </a:solidFill>
            </a:endParaRPr>
          </a:p>
        </p:txBody>
      </p:sp>
      <p:sp>
        <p:nvSpPr>
          <p:cNvPr id="3078" name="文本框 3">
            <a:extLst>
              <a:ext uri="{FF2B5EF4-FFF2-40B4-BE49-F238E27FC236}">
                <a16:creationId xmlns:a16="http://schemas.microsoft.com/office/drawing/2014/main" id="{7EE7C2F7-EADF-2150-66E7-1159A497AAD6}"/>
              </a:ext>
            </a:extLst>
          </p:cNvPr>
          <p:cNvSpPr txBox="1"/>
          <p:nvPr>
            <p:custDataLst>
              <p:tags r:id="rId5"/>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02</a:t>
            </a:r>
          </a:p>
        </p:txBody>
      </p:sp>
      <p:sp>
        <p:nvSpPr>
          <p:cNvPr id="4" name="文本框 3">
            <a:extLst>
              <a:ext uri="{FF2B5EF4-FFF2-40B4-BE49-F238E27FC236}">
                <a16:creationId xmlns:a16="http://schemas.microsoft.com/office/drawing/2014/main" id="{380A915C-2590-4C43-AF6A-9C786AD51CC0}"/>
              </a:ext>
            </a:extLst>
          </p:cNvPr>
          <p:cNvSpPr txBox="1"/>
          <p:nvPr>
            <p:custDataLst>
              <p:tags r:id="rId6"/>
            </p:custDataLst>
          </p:nvPr>
        </p:nvSpPr>
        <p:spPr>
          <a:xfrm>
            <a:off x="1216343" y="258075"/>
            <a:ext cx="12663488" cy="806768"/>
          </a:xfrm>
          <a:prstGeom prst="rect">
            <a:avLst/>
          </a:prstGeom>
          <a:noFill/>
        </p:spPr>
        <p:txBody>
          <a:bodyPr wrap="square" rtlCol="0">
            <a:noAutofit/>
          </a:bodyPr>
          <a:lstStyle/>
          <a:p>
            <a:r>
              <a:rPr lang="en" altLang="zh-CN" sz="4200" dirty="0">
                <a:solidFill>
                  <a:schemeClr val="bg1"/>
                </a:solidFill>
              </a:rPr>
              <a:t>Attention</a:t>
            </a:r>
            <a:r>
              <a:rPr lang="en-US" altLang="zh-CN" sz="4200" dirty="0">
                <a:solidFill>
                  <a:schemeClr val="bg1"/>
                </a:solidFill>
              </a:rPr>
              <a:t>&amp;QKV</a:t>
            </a:r>
            <a:endParaRPr lang="zh-CN" altLang="en-US" sz="4200" dirty="0">
              <a:solidFill>
                <a:schemeClr val="bg1"/>
              </a:solidFill>
            </a:endParaRPr>
          </a:p>
        </p:txBody>
      </p:sp>
      <p:sp>
        <p:nvSpPr>
          <p:cNvPr id="32" name="文本框 31">
            <a:extLst>
              <a:ext uri="{FF2B5EF4-FFF2-40B4-BE49-F238E27FC236}">
                <a16:creationId xmlns:a16="http://schemas.microsoft.com/office/drawing/2014/main" id="{1FE7C219-12D3-45C3-4205-DA41F2C479D7}"/>
              </a:ext>
            </a:extLst>
          </p:cNvPr>
          <p:cNvSpPr txBox="1"/>
          <p:nvPr/>
        </p:nvSpPr>
        <p:spPr>
          <a:xfrm>
            <a:off x="2510836" y="9057006"/>
            <a:ext cx="492443" cy="461665"/>
          </a:xfrm>
          <a:prstGeom prst="rect">
            <a:avLst/>
          </a:prstGeom>
          <a:noFill/>
        </p:spPr>
        <p:txBody>
          <a:bodyPr wrap="none" rtlCol="0">
            <a:spAutoFit/>
          </a:bodyPr>
          <a:lstStyle/>
          <a:p>
            <a:r>
              <a:rPr kumimoji="1" lang="zh-CN" altLang="en-US" sz="2400" dirty="0"/>
              <a:t>我</a:t>
            </a:r>
          </a:p>
        </p:txBody>
      </p:sp>
      <p:sp>
        <p:nvSpPr>
          <p:cNvPr id="33" name="文本框 32">
            <a:extLst>
              <a:ext uri="{FF2B5EF4-FFF2-40B4-BE49-F238E27FC236}">
                <a16:creationId xmlns:a16="http://schemas.microsoft.com/office/drawing/2014/main" id="{B8991F6D-888A-AD64-045C-A2B2F11B0BDB}"/>
              </a:ext>
            </a:extLst>
          </p:cNvPr>
          <p:cNvSpPr txBox="1"/>
          <p:nvPr/>
        </p:nvSpPr>
        <p:spPr>
          <a:xfrm>
            <a:off x="4298273" y="9057006"/>
            <a:ext cx="492443" cy="461665"/>
          </a:xfrm>
          <a:prstGeom prst="rect">
            <a:avLst/>
          </a:prstGeom>
          <a:noFill/>
        </p:spPr>
        <p:txBody>
          <a:bodyPr wrap="none" rtlCol="0">
            <a:spAutoFit/>
          </a:bodyPr>
          <a:lstStyle/>
          <a:p>
            <a:r>
              <a:rPr kumimoji="1" lang="zh-CN" altLang="en-US" sz="2400" dirty="0"/>
              <a:t>爱</a:t>
            </a:r>
          </a:p>
        </p:txBody>
      </p:sp>
      <p:sp>
        <p:nvSpPr>
          <p:cNvPr id="34" name="文本框 33">
            <a:extLst>
              <a:ext uri="{FF2B5EF4-FFF2-40B4-BE49-F238E27FC236}">
                <a16:creationId xmlns:a16="http://schemas.microsoft.com/office/drawing/2014/main" id="{C81A6082-EF3D-E1DD-C985-178891F8FF12}"/>
              </a:ext>
            </a:extLst>
          </p:cNvPr>
          <p:cNvSpPr txBox="1"/>
          <p:nvPr/>
        </p:nvSpPr>
        <p:spPr>
          <a:xfrm>
            <a:off x="6101274" y="9057006"/>
            <a:ext cx="492443" cy="461665"/>
          </a:xfrm>
          <a:prstGeom prst="rect">
            <a:avLst/>
          </a:prstGeom>
          <a:noFill/>
        </p:spPr>
        <p:txBody>
          <a:bodyPr wrap="none" rtlCol="0">
            <a:spAutoFit/>
          </a:bodyPr>
          <a:lstStyle/>
          <a:p>
            <a:r>
              <a:rPr kumimoji="1" lang="zh-CN" altLang="en-US" sz="2400" dirty="0"/>
              <a:t>你</a:t>
            </a:r>
          </a:p>
        </p:txBody>
      </p:sp>
      <p:sp>
        <p:nvSpPr>
          <p:cNvPr id="35" name="矩形 34">
            <a:extLst>
              <a:ext uri="{FF2B5EF4-FFF2-40B4-BE49-F238E27FC236}">
                <a16:creationId xmlns:a16="http://schemas.microsoft.com/office/drawing/2014/main" id="{943A3BE9-F1BC-6707-1173-C04420774E38}"/>
              </a:ext>
            </a:extLst>
          </p:cNvPr>
          <p:cNvSpPr/>
          <p:nvPr/>
        </p:nvSpPr>
        <p:spPr>
          <a:xfrm>
            <a:off x="9858139" y="7714118"/>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1</a:t>
            </a:r>
            <a:endParaRPr kumimoji="1" lang="zh-CN" altLang="en-US" sz="2400" dirty="0"/>
          </a:p>
        </p:txBody>
      </p:sp>
      <p:sp>
        <p:nvSpPr>
          <p:cNvPr id="36" name="矩形 35">
            <a:extLst>
              <a:ext uri="{FF2B5EF4-FFF2-40B4-BE49-F238E27FC236}">
                <a16:creationId xmlns:a16="http://schemas.microsoft.com/office/drawing/2014/main" id="{0AC02AD7-C0DA-8445-DA2A-8F23336E75E4}"/>
              </a:ext>
            </a:extLst>
          </p:cNvPr>
          <p:cNvSpPr/>
          <p:nvPr/>
        </p:nvSpPr>
        <p:spPr>
          <a:xfrm>
            <a:off x="11653359" y="7707774"/>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2</a:t>
            </a:r>
            <a:endParaRPr kumimoji="1" lang="zh-CN" altLang="en-US" sz="2400" dirty="0"/>
          </a:p>
        </p:txBody>
      </p:sp>
      <p:sp>
        <p:nvSpPr>
          <p:cNvPr id="37" name="矩形 36">
            <a:extLst>
              <a:ext uri="{FF2B5EF4-FFF2-40B4-BE49-F238E27FC236}">
                <a16:creationId xmlns:a16="http://schemas.microsoft.com/office/drawing/2014/main" id="{E31A155F-89F5-A0CE-5263-68D0F08873B1}"/>
              </a:ext>
            </a:extLst>
          </p:cNvPr>
          <p:cNvSpPr/>
          <p:nvPr/>
        </p:nvSpPr>
        <p:spPr>
          <a:xfrm>
            <a:off x="13448579" y="7707774"/>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3</a:t>
            </a:r>
            <a:endParaRPr kumimoji="1" lang="zh-CN" altLang="en-US" sz="2400" dirty="0"/>
          </a:p>
        </p:txBody>
      </p:sp>
      <p:sp>
        <p:nvSpPr>
          <p:cNvPr id="38" name="圆角矩形 37">
            <a:extLst>
              <a:ext uri="{FF2B5EF4-FFF2-40B4-BE49-F238E27FC236}">
                <a16:creationId xmlns:a16="http://schemas.microsoft.com/office/drawing/2014/main" id="{3091C123-E095-CA1C-A615-69AB22CFE510}"/>
              </a:ext>
            </a:extLst>
          </p:cNvPr>
          <p:cNvSpPr/>
          <p:nvPr/>
        </p:nvSpPr>
        <p:spPr>
          <a:xfrm>
            <a:off x="9858139" y="5294096"/>
            <a:ext cx="6749511" cy="1704814"/>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Decoder x N</a:t>
            </a:r>
            <a:endParaRPr kumimoji="1" lang="zh-CN" altLang="en-US" sz="2400" dirty="0"/>
          </a:p>
        </p:txBody>
      </p:sp>
      <p:sp>
        <p:nvSpPr>
          <p:cNvPr id="39" name="矩形 38">
            <a:extLst>
              <a:ext uri="{FF2B5EF4-FFF2-40B4-BE49-F238E27FC236}">
                <a16:creationId xmlns:a16="http://schemas.microsoft.com/office/drawing/2014/main" id="{B6CC143D-C832-C1BC-6331-63AF1C3786A3}"/>
              </a:ext>
            </a:extLst>
          </p:cNvPr>
          <p:cNvSpPr/>
          <p:nvPr/>
        </p:nvSpPr>
        <p:spPr>
          <a:xfrm>
            <a:off x="9858139" y="3670832"/>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1’</a:t>
            </a:r>
            <a:endParaRPr kumimoji="1" lang="zh-CN" altLang="en-US" sz="2400" dirty="0"/>
          </a:p>
        </p:txBody>
      </p:sp>
      <p:sp>
        <p:nvSpPr>
          <p:cNvPr id="40" name="矩形 39">
            <a:extLst>
              <a:ext uri="{FF2B5EF4-FFF2-40B4-BE49-F238E27FC236}">
                <a16:creationId xmlns:a16="http://schemas.microsoft.com/office/drawing/2014/main" id="{59062306-FF7B-A0B2-DCE5-DFB33F5F7844}"/>
              </a:ext>
            </a:extLst>
          </p:cNvPr>
          <p:cNvSpPr/>
          <p:nvPr/>
        </p:nvSpPr>
        <p:spPr>
          <a:xfrm>
            <a:off x="11653359" y="3664488"/>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2’</a:t>
            </a:r>
            <a:endParaRPr kumimoji="1" lang="zh-CN" altLang="en-US" sz="2400" dirty="0"/>
          </a:p>
        </p:txBody>
      </p:sp>
      <p:sp>
        <p:nvSpPr>
          <p:cNvPr id="41" name="矩形 40">
            <a:extLst>
              <a:ext uri="{FF2B5EF4-FFF2-40B4-BE49-F238E27FC236}">
                <a16:creationId xmlns:a16="http://schemas.microsoft.com/office/drawing/2014/main" id="{67ACAAE8-5B5B-6B7F-2C03-80057B0775B2}"/>
              </a:ext>
            </a:extLst>
          </p:cNvPr>
          <p:cNvSpPr/>
          <p:nvPr/>
        </p:nvSpPr>
        <p:spPr>
          <a:xfrm>
            <a:off x="13448579" y="3664488"/>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3’</a:t>
            </a:r>
            <a:endParaRPr kumimoji="1" lang="zh-CN" altLang="en-US" sz="2400" dirty="0"/>
          </a:p>
        </p:txBody>
      </p:sp>
      <p:cxnSp>
        <p:nvCxnSpPr>
          <p:cNvPr id="42" name="直线箭头连接符 41">
            <a:extLst>
              <a:ext uri="{FF2B5EF4-FFF2-40B4-BE49-F238E27FC236}">
                <a16:creationId xmlns:a16="http://schemas.microsoft.com/office/drawing/2014/main" id="{C93BD2FA-FAB6-F1E0-CA03-805D3901CFF8}"/>
              </a:ext>
            </a:extLst>
          </p:cNvPr>
          <p:cNvCxnSpPr>
            <a:cxnSpLocks/>
            <a:stCxn id="35" idx="0"/>
          </p:cNvCxnSpPr>
          <p:nvPr/>
        </p:nvCxnSpPr>
        <p:spPr>
          <a:xfrm flipV="1">
            <a:off x="10540065" y="6995738"/>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直线箭头连接符 42">
            <a:extLst>
              <a:ext uri="{FF2B5EF4-FFF2-40B4-BE49-F238E27FC236}">
                <a16:creationId xmlns:a16="http://schemas.microsoft.com/office/drawing/2014/main" id="{7302BED4-C842-3B87-E7B5-72C103BEF871}"/>
              </a:ext>
            </a:extLst>
          </p:cNvPr>
          <p:cNvCxnSpPr>
            <a:cxnSpLocks/>
          </p:cNvCxnSpPr>
          <p:nvPr/>
        </p:nvCxnSpPr>
        <p:spPr>
          <a:xfrm flipV="1">
            <a:off x="12335284" y="6989394"/>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直线箭头连接符 43">
            <a:extLst>
              <a:ext uri="{FF2B5EF4-FFF2-40B4-BE49-F238E27FC236}">
                <a16:creationId xmlns:a16="http://schemas.microsoft.com/office/drawing/2014/main" id="{4D3302D9-40C9-860A-D360-6FDEDF79E724}"/>
              </a:ext>
            </a:extLst>
          </p:cNvPr>
          <p:cNvCxnSpPr>
            <a:cxnSpLocks/>
          </p:cNvCxnSpPr>
          <p:nvPr/>
        </p:nvCxnSpPr>
        <p:spPr>
          <a:xfrm flipV="1">
            <a:off x="14130503" y="6989394"/>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直线箭头连接符 44">
            <a:extLst>
              <a:ext uri="{FF2B5EF4-FFF2-40B4-BE49-F238E27FC236}">
                <a16:creationId xmlns:a16="http://schemas.microsoft.com/office/drawing/2014/main" id="{92B2A0E3-B4B9-4421-E336-2E05075CB77E}"/>
              </a:ext>
            </a:extLst>
          </p:cNvPr>
          <p:cNvCxnSpPr>
            <a:cxnSpLocks/>
          </p:cNvCxnSpPr>
          <p:nvPr/>
        </p:nvCxnSpPr>
        <p:spPr>
          <a:xfrm flipV="1">
            <a:off x="12327501" y="4577302"/>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a:extLst>
              <a:ext uri="{FF2B5EF4-FFF2-40B4-BE49-F238E27FC236}">
                <a16:creationId xmlns:a16="http://schemas.microsoft.com/office/drawing/2014/main" id="{3A40F0EE-4F82-547E-EF50-A285BAFD5124}"/>
              </a:ext>
            </a:extLst>
          </p:cNvPr>
          <p:cNvCxnSpPr>
            <a:cxnSpLocks/>
          </p:cNvCxnSpPr>
          <p:nvPr/>
        </p:nvCxnSpPr>
        <p:spPr>
          <a:xfrm flipV="1">
            <a:off x="14122719" y="4565138"/>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a:extLst>
              <a:ext uri="{FF2B5EF4-FFF2-40B4-BE49-F238E27FC236}">
                <a16:creationId xmlns:a16="http://schemas.microsoft.com/office/drawing/2014/main" id="{0A6B9E8C-9AE3-2D5E-0162-2B6DF5DF9181}"/>
              </a:ext>
            </a:extLst>
          </p:cNvPr>
          <p:cNvCxnSpPr>
            <a:cxnSpLocks/>
          </p:cNvCxnSpPr>
          <p:nvPr/>
        </p:nvCxnSpPr>
        <p:spPr>
          <a:xfrm flipV="1">
            <a:off x="10555632" y="4565138"/>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5DB81BF9-E914-61F3-7EE0-C8DA4731D40C}"/>
              </a:ext>
            </a:extLst>
          </p:cNvPr>
          <p:cNvSpPr txBox="1"/>
          <p:nvPr/>
        </p:nvSpPr>
        <p:spPr>
          <a:xfrm>
            <a:off x="10332315" y="9046428"/>
            <a:ext cx="1023037" cy="461665"/>
          </a:xfrm>
          <a:prstGeom prst="rect">
            <a:avLst/>
          </a:prstGeom>
          <a:noFill/>
        </p:spPr>
        <p:txBody>
          <a:bodyPr wrap="none" rtlCol="0">
            <a:spAutoFit/>
          </a:bodyPr>
          <a:lstStyle/>
          <a:p>
            <a:r>
              <a:rPr kumimoji="1" lang="en-US" altLang="zh-CN" sz="2400" dirty="0"/>
              <a:t>&lt;</a:t>
            </a:r>
            <a:r>
              <a:rPr kumimoji="1" lang="en-US" altLang="zh-CN" sz="2400" dirty="0" err="1"/>
              <a:t>sos</a:t>
            </a:r>
            <a:r>
              <a:rPr kumimoji="1" lang="en-US" altLang="zh-CN" sz="2400" dirty="0"/>
              <a:t>&gt;</a:t>
            </a:r>
            <a:endParaRPr kumimoji="1" lang="zh-CN" altLang="en-US" sz="2400" dirty="0"/>
          </a:p>
        </p:txBody>
      </p:sp>
      <p:sp>
        <p:nvSpPr>
          <p:cNvPr id="52" name="文本框 51">
            <a:extLst>
              <a:ext uri="{FF2B5EF4-FFF2-40B4-BE49-F238E27FC236}">
                <a16:creationId xmlns:a16="http://schemas.microsoft.com/office/drawing/2014/main" id="{A4370B35-CBEB-C3E1-A4D2-5E06D4D91423}"/>
              </a:ext>
            </a:extLst>
          </p:cNvPr>
          <p:cNvSpPr txBox="1"/>
          <p:nvPr/>
        </p:nvSpPr>
        <p:spPr>
          <a:xfrm>
            <a:off x="12119752" y="9046428"/>
            <a:ext cx="269626" cy="461665"/>
          </a:xfrm>
          <a:prstGeom prst="rect">
            <a:avLst/>
          </a:prstGeom>
          <a:noFill/>
        </p:spPr>
        <p:txBody>
          <a:bodyPr wrap="none" rtlCol="0">
            <a:spAutoFit/>
          </a:bodyPr>
          <a:lstStyle/>
          <a:p>
            <a:r>
              <a:rPr kumimoji="1" lang="en-US" altLang="zh-CN" sz="2400" dirty="0"/>
              <a:t>I</a:t>
            </a:r>
            <a:endParaRPr kumimoji="1" lang="zh-CN" altLang="en-US" sz="2400" dirty="0"/>
          </a:p>
        </p:txBody>
      </p:sp>
      <p:sp>
        <p:nvSpPr>
          <p:cNvPr id="53" name="文本框 52">
            <a:extLst>
              <a:ext uri="{FF2B5EF4-FFF2-40B4-BE49-F238E27FC236}">
                <a16:creationId xmlns:a16="http://schemas.microsoft.com/office/drawing/2014/main" id="{BB9B9B6F-2FDC-C636-0923-5820066D46BF}"/>
              </a:ext>
            </a:extLst>
          </p:cNvPr>
          <p:cNvSpPr txBox="1"/>
          <p:nvPr/>
        </p:nvSpPr>
        <p:spPr>
          <a:xfrm>
            <a:off x="13922753" y="9046428"/>
            <a:ext cx="750526" cy="461665"/>
          </a:xfrm>
          <a:prstGeom prst="rect">
            <a:avLst/>
          </a:prstGeom>
          <a:noFill/>
        </p:spPr>
        <p:txBody>
          <a:bodyPr wrap="none" rtlCol="0">
            <a:spAutoFit/>
          </a:bodyPr>
          <a:lstStyle/>
          <a:p>
            <a:r>
              <a:rPr kumimoji="1" lang="en-US" altLang="zh-CN" sz="2400" dirty="0"/>
              <a:t>love</a:t>
            </a:r>
            <a:endParaRPr kumimoji="1" lang="zh-CN" altLang="en-US" sz="2400" dirty="0"/>
          </a:p>
        </p:txBody>
      </p:sp>
      <p:sp>
        <p:nvSpPr>
          <p:cNvPr id="54" name="矩形 53">
            <a:extLst>
              <a:ext uri="{FF2B5EF4-FFF2-40B4-BE49-F238E27FC236}">
                <a16:creationId xmlns:a16="http://schemas.microsoft.com/office/drawing/2014/main" id="{EC01BF0A-9849-776E-D9BC-5880E5B722E6}"/>
              </a:ext>
            </a:extLst>
          </p:cNvPr>
          <p:cNvSpPr/>
          <p:nvPr/>
        </p:nvSpPr>
        <p:spPr>
          <a:xfrm>
            <a:off x="15243799" y="7718352"/>
            <a:ext cx="1363851" cy="91440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4</a:t>
            </a:r>
            <a:endParaRPr kumimoji="1" lang="zh-CN" altLang="en-US" sz="2400" dirty="0"/>
          </a:p>
        </p:txBody>
      </p:sp>
      <p:sp>
        <p:nvSpPr>
          <p:cNvPr id="55" name="矩形 54">
            <a:extLst>
              <a:ext uri="{FF2B5EF4-FFF2-40B4-BE49-F238E27FC236}">
                <a16:creationId xmlns:a16="http://schemas.microsoft.com/office/drawing/2014/main" id="{2FB32886-8F0E-9867-E7B3-1BB20A6F66EF}"/>
              </a:ext>
            </a:extLst>
          </p:cNvPr>
          <p:cNvSpPr/>
          <p:nvPr/>
        </p:nvSpPr>
        <p:spPr>
          <a:xfrm>
            <a:off x="15243794" y="3650738"/>
            <a:ext cx="1363855" cy="91440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4’</a:t>
            </a:r>
            <a:endParaRPr kumimoji="1" lang="zh-CN" altLang="en-US" sz="2400" dirty="0"/>
          </a:p>
        </p:txBody>
      </p:sp>
      <p:cxnSp>
        <p:nvCxnSpPr>
          <p:cNvPr id="56" name="直线箭头连接符 55">
            <a:extLst>
              <a:ext uri="{FF2B5EF4-FFF2-40B4-BE49-F238E27FC236}">
                <a16:creationId xmlns:a16="http://schemas.microsoft.com/office/drawing/2014/main" id="{22FF08F3-FDDD-D384-DF3E-C21F36BBAE7C}"/>
              </a:ext>
            </a:extLst>
          </p:cNvPr>
          <p:cNvCxnSpPr>
            <a:cxnSpLocks/>
          </p:cNvCxnSpPr>
          <p:nvPr/>
        </p:nvCxnSpPr>
        <p:spPr>
          <a:xfrm flipV="1">
            <a:off x="15982018" y="4575716"/>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7" name="直线箭头连接符 56">
            <a:extLst>
              <a:ext uri="{FF2B5EF4-FFF2-40B4-BE49-F238E27FC236}">
                <a16:creationId xmlns:a16="http://schemas.microsoft.com/office/drawing/2014/main" id="{15DE5CF9-3B9D-9657-275A-6E8E57AEA4B9}"/>
              </a:ext>
            </a:extLst>
          </p:cNvPr>
          <p:cNvCxnSpPr>
            <a:cxnSpLocks/>
          </p:cNvCxnSpPr>
          <p:nvPr/>
        </p:nvCxnSpPr>
        <p:spPr>
          <a:xfrm flipV="1">
            <a:off x="16035436" y="6989394"/>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7D598B17-8FF0-F7E4-06E0-B4C54645E8F9}"/>
              </a:ext>
            </a:extLst>
          </p:cNvPr>
          <p:cNvSpPr txBox="1"/>
          <p:nvPr/>
        </p:nvSpPr>
        <p:spPr>
          <a:xfrm>
            <a:off x="15756334" y="9057006"/>
            <a:ext cx="681597" cy="461665"/>
          </a:xfrm>
          <a:prstGeom prst="rect">
            <a:avLst/>
          </a:prstGeom>
          <a:noFill/>
        </p:spPr>
        <p:txBody>
          <a:bodyPr wrap="none" rtlCol="0">
            <a:spAutoFit/>
          </a:bodyPr>
          <a:lstStyle/>
          <a:p>
            <a:r>
              <a:rPr kumimoji="1" lang="en-US" altLang="zh-CN" sz="2400" dirty="0"/>
              <a:t>you</a:t>
            </a:r>
            <a:endParaRPr kumimoji="1" lang="zh-CN" altLang="en-US" sz="2400" dirty="0"/>
          </a:p>
        </p:txBody>
      </p:sp>
      <p:sp>
        <p:nvSpPr>
          <p:cNvPr id="59" name="文本框 58">
            <a:extLst>
              <a:ext uri="{FF2B5EF4-FFF2-40B4-BE49-F238E27FC236}">
                <a16:creationId xmlns:a16="http://schemas.microsoft.com/office/drawing/2014/main" id="{238D16E9-D4C3-B2E0-CDC7-7B35FD17FDD5}"/>
              </a:ext>
            </a:extLst>
          </p:cNvPr>
          <p:cNvSpPr txBox="1"/>
          <p:nvPr/>
        </p:nvSpPr>
        <p:spPr>
          <a:xfrm>
            <a:off x="15519199" y="2870902"/>
            <a:ext cx="1040670" cy="461665"/>
          </a:xfrm>
          <a:prstGeom prst="rect">
            <a:avLst/>
          </a:prstGeom>
          <a:noFill/>
        </p:spPr>
        <p:txBody>
          <a:bodyPr wrap="none" rtlCol="0">
            <a:spAutoFit/>
          </a:bodyPr>
          <a:lstStyle/>
          <a:p>
            <a:r>
              <a:rPr kumimoji="1" lang="en-US" altLang="zh-CN" sz="2400" dirty="0"/>
              <a:t>&lt;</a:t>
            </a:r>
            <a:r>
              <a:rPr kumimoji="1" lang="en-US" altLang="zh-CN" sz="2400" dirty="0" err="1"/>
              <a:t>eos</a:t>
            </a:r>
            <a:r>
              <a:rPr kumimoji="1" lang="en-US" altLang="zh-CN" sz="2400" dirty="0"/>
              <a:t>&gt;</a:t>
            </a:r>
            <a:endParaRPr kumimoji="1" lang="zh-CN" altLang="en-US" sz="2400" dirty="0"/>
          </a:p>
        </p:txBody>
      </p:sp>
      <p:sp>
        <p:nvSpPr>
          <p:cNvPr id="60" name="文本框 59">
            <a:extLst>
              <a:ext uri="{FF2B5EF4-FFF2-40B4-BE49-F238E27FC236}">
                <a16:creationId xmlns:a16="http://schemas.microsoft.com/office/drawing/2014/main" id="{CFE93CFA-458C-570B-6169-93107D6C0DE9}"/>
              </a:ext>
            </a:extLst>
          </p:cNvPr>
          <p:cNvSpPr txBox="1"/>
          <p:nvPr/>
        </p:nvSpPr>
        <p:spPr>
          <a:xfrm>
            <a:off x="10426565" y="2814154"/>
            <a:ext cx="269626" cy="461665"/>
          </a:xfrm>
          <a:prstGeom prst="rect">
            <a:avLst/>
          </a:prstGeom>
          <a:noFill/>
        </p:spPr>
        <p:txBody>
          <a:bodyPr wrap="none" rtlCol="0">
            <a:spAutoFit/>
          </a:bodyPr>
          <a:lstStyle/>
          <a:p>
            <a:r>
              <a:rPr kumimoji="1" lang="en-US" altLang="zh-CN" sz="2400" dirty="0"/>
              <a:t>I</a:t>
            </a:r>
            <a:endParaRPr kumimoji="1" lang="zh-CN" altLang="en-US" sz="2400" dirty="0"/>
          </a:p>
        </p:txBody>
      </p:sp>
      <p:sp>
        <p:nvSpPr>
          <p:cNvPr id="61" name="文本框 60">
            <a:extLst>
              <a:ext uri="{FF2B5EF4-FFF2-40B4-BE49-F238E27FC236}">
                <a16:creationId xmlns:a16="http://schemas.microsoft.com/office/drawing/2014/main" id="{A196AF86-32E7-DFBD-A787-3B238AB6D91C}"/>
              </a:ext>
            </a:extLst>
          </p:cNvPr>
          <p:cNvSpPr txBox="1"/>
          <p:nvPr/>
        </p:nvSpPr>
        <p:spPr>
          <a:xfrm>
            <a:off x="12065319" y="2883590"/>
            <a:ext cx="1040670" cy="461665"/>
          </a:xfrm>
          <a:prstGeom prst="rect">
            <a:avLst/>
          </a:prstGeom>
          <a:noFill/>
        </p:spPr>
        <p:txBody>
          <a:bodyPr wrap="square" rtlCol="0">
            <a:spAutoFit/>
          </a:bodyPr>
          <a:lstStyle/>
          <a:p>
            <a:r>
              <a:rPr kumimoji="1" lang="en-US" altLang="zh-CN" sz="2400" dirty="0"/>
              <a:t>love</a:t>
            </a:r>
            <a:endParaRPr kumimoji="1" lang="zh-CN" altLang="en-US" sz="2400" dirty="0"/>
          </a:p>
        </p:txBody>
      </p:sp>
      <p:sp>
        <p:nvSpPr>
          <p:cNvPr id="62" name="文本框 61">
            <a:extLst>
              <a:ext uri="{FF2B5EF4-FFF2-40B4-BE49-F238E27FC236}">
                <a16:creationId xmlns:a16="http://schemas.microsoft.com/office/drawing/2014/main" id="{1A3F50C4-0E41-D0AB-C5B0-70E9BF9746EC}"/>
              </a:ext>
            </a:extLst>
          </p:cNvPr>
          <p:cNvSpPr txBox="1"/>
          <p:nvPr/>
        </p:nvSpPr>
        <p:spPr>
          <a:xfrm>
            <a:off x="14063147" y="2824732"/>
            <a:ext cx="681597" cy="461665"/>
          </a:xfrm>
          <a:prstGeom prst="rect">
            <a:avLst/>
          </a:prstGeom>
          <a:noFill/>
        </p:spPr>
        <p:txBody>
          <a:bodyPr wrap="none" rtlCol="0">
            <a:spAutoFit/>
          </a:bodyPr>
          <a:lstStyle/>
          <a:p>
            <a:r>
              <a:rPr kumimoji="1" lang="en-US" altLang="zh-CN" sz="2400" dirty="0"/>
              <a:t>you</a:t>
            </a:r>
            <a:endParaRPr kumimoji="1" lang="zh-CN" altLang="en-US" sz="2400" dirty="0"/>
          </a:p>
        </p:txBody>
      </p:sp>
      <p:sp>
        <p:nvSpPr>
          <p:cNvPr id="3085" name="矩形 3084">
            <a:extLst>
              <a:ext uri="{FF2B5EF4-FFF2-40B4-BE49-F238E27FC236}">
                <a16:creationId xmlns:a16="http://schemas.microsoft.com/office/drawing/2014/main" id="{E740F739-6439-0AA8-DCAB-17BBF7A41ECB}"/>
              </a:ext>
            </a:extLst>
          </p:cNvPr>
          <p:cNvSpPr/>
          <p:nvPr/>
        </p:nvSpPr>
        <p:spPr>
          <a:xfrm>
            <a:off x="2036660" y="7724696"/>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1</a:t>
            </a:r>
            <a:endParaRPr kumimoji="1" lang="zh-CN" altLang="en-US" sz="2400" dirty="0"/>
          </a:p>
        </p:txBody>
      </p:sp>
      <p:sp>
        <p:nvSpPr>
          <p:cNvPr id="3086" name="矩形 3085">
            <a:extLst>
              <a:ext uri="{FF2B5EF4-FFF2-40B4-BE49-F238E27FC236}">
                <a16:creationId xmlns:a16="http://schemas.microsoft.com/office/drawing/2014/main" id="{A9915101-8BF6-D5FF-CA65-11FB49E68523}"/>
              </a:ext>
            </a:extLst>
          </p:cNvPr>
          <p:cNvSpPr/>
          <p:nvPr/>
        </p:nvSpPr>
        <p:spPr>
          <a:xfrm>
            <a:off x="3831880" y="7718352"/>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2</a:t>
            </a:r>
            <a:endParaRPr kumimoji="1" lang="zh-CN" altLang="en-US" sz="2400" dirty="0"/>
          </a:p>
        </p:txBody>
      </p:sp>
      <p:sp>
        <p:nvSpPr>
          <p:cNvPr id="3087" name="矩形 3086">
            <a:extLst>
              <a:ext uri="{FF2B5EF4-FFF2-40B4-BE49-F238E27FC236}">
                <a16:creationId xmlns:a16="http://schemas.microsoft.com/office/drawing/2014/main" id="{D4026231-E9B7-9298-F562-9CBE95C8593E}"/>
              </a:ext>
            </a:extLst>
          </p:cNvPr>
          <p:cNvSpPr/>
          <p:nvPr/>
        </p:nvSpPr>
        <p:spPr>
          <a:xfrm>
            <a:off x="5627100" y="7718352"/>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3</a:t>
            </a:r>
            <a:endParaRPr kumimoji="1" lang="zh-CN" altLang="en-US" sz="2400" dirty="0"/>
          </a:p>
        </p:txBody>
      </p:sp>
      <p:sp>
        <p:nvSpPr>
          <p:cNvPr id="3088" name="圆角矩形 3087">
            <a:extLst>
              <a:ext uri="{FF2B5EF4-FFF2-40B4-BE49-F238E27FC236}">
                <a16:creationId xmlns:a16="http://schemas.microsoft.com/office/drawing/2014/main" id="{9E5810FD-CB5D-40B8-860C-E41DC321C540}"/>
              </a:ext>
            </a:extLst>
          </p:cNvPr>
          <p:cNvSpPr/>
          <p:nvPr/>
        </p:nvSpPr>
        <p:spPr>
          <a:xfrm>
            <a:off x="2036660" y="5304674"/>
            <a:ext cx="4954291" cy="1704814"/>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Encoder x N</a:t>
            </a:r>
            <a:endParaRPr kumimoji="1" lang="zh-CN" altLang="en-US" sz="2400" dirty="0"/>
          </a:p>
        </p:txBody>
      </p:sp>
      <p:sp>
        <p:nvSpPr>
          <p:cNvPr id="3089" name="矩形 3088">
            <a:extLst>
              <a:ext uri="{FF2B5EF4-FFF2-40B4-BE49-F238E27FC236}">
                <a16:creationId xmlns:a16="http://schemas.microsoft.com/office/drawing/2014/main" id="{34B4856A-A7DE-D3EA-BB64-F3D1D0589F58}"/>
              </a:ext>
            </a:extLst>
          </p:cNvPr>
          <p:cNvSpPr/>
          <p:nvPr/>
        </p:nvSpPr>
        <p:spPr>
          <a:xfrm>
            <a:off x="2036660" y="3681410"/>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1’</a:t>
            </a:r>
            <a:endParaRPr kumimoji="1" lang="zh-CN" altLang="en-US" sz="2400" dirty="0"/>
          </a:p>
        </p:txBody>
      </p:sp>
      <p:sp>
        <p:nvSpPr>
          <p:cNvPr id="3090" name="矩形 3089">
            <a:extLst>
              <a:ext uri="{FF2B5EF4-FFF2-40B4-BE49-F238E27FC236}">
                <a16:creationId xmlns:a16="http://schemas.microsoft.com/office/drawing/2014/main" id="{D6C49FA3-B606-1F04-DE86-5162886919DF}"/>
              </a:ext>
            </a:extLst>
          </p:cNvPr>
          <p:cNvSpPr/>
          <p:nvPr/>
        </p:nvSpPr>
        <p:spPr>
          <a:xfrm>
            <a:off x="3831880" y="3675066"/>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2’</a:t>
            </a:r>
            <a:endParaRPr kumimoji="1" lang="zh-CN" altLang="en-US" sz="2400" dirty="0"/>
          </a:p>
        </p:txBody>
      </p:sp>
      <p:sp>
        <p:nvSpPr>
          <p:cNvPr id="3091" name="矩形 3090">
            <a:extLst>
              <a:ext uri="{FF2B5EF4-FFF2-40B4-BE49-F238E27FC236}">
                <a16:creationId xmlns:a16="http://schemas.microsoft.com/office/drawing/2014/main" id="{14AD9453-ECE7-C8DF-7B80-F02818C499A1}"/>
              </a:ext>
            </a:extLst>
          </p:cNvPr>
          <p:cNvSpPr/>
          <p:nvPr/>
        </p:nvSpPr>
        <p:spPr>
          <a:xfrm>
            <a:off x="5627100" y="3675066"/>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3’</a:t>
            </a:r>
            <a:endParaRPr kumimoji="1" lang="zh-CN" altLang="en-US" sz="2400" dirty="0"/>
          </a:p>
        </p:txBody>
      </p:sp>
      <p:cxnSp>
        <p:nvCxnSpPr>
          <p:cNvPr id="3092" name="直线箭头连接符 3091">
            <a:extLst>
              <a:ext uri="{FF2B5EF4-FFF2-40B4-BE49-F238E27FC236}">
                <a16:creationId xmlns:a16="http://schemas.microsoft.com/office/drawing/2014/main" id="{DA4EDA2A-7AF2-CB9F-D587-32475717CC15}"/>
              </a:ext>
            </a:extLst>
          </p:cNvPr>
          <p:cNvCxnSpPr>
            <a:cxnSpLocks/>
            <a:stCxn id="3085" idx="0"/>
          </p:cNvCxnSpPr>
          <p:nvPr/>
        </p:nvCxnSpPr>
        <p:spPr>
          <a:xfrm flipV="1">
            <a:off x="2718586" y="7006316"/>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93" name="直线箭头连接符 3092">
            <a:extLst>
              <a:ext uri="{FF2B5EF4-FFF2-40B4-BE49-F238E27FC236}">
                <a16:creationId xmlns:a16="http://schemas.microsoft.com/office/drawing/2014/main" id="{4CC3A094-BF83-EAC7-05F8-67D3D983CAAB}"/>
              </a:ext>
            </a:extLst>
          </p:cNvPr>
          <p:cNvCxnSpPr>
            <a:cxnSpLocks/>
          </p:cNvCxnSpPr>
          <p:nvPr/>
        </p:nvCxnSpPr>
        <p:spPr>
          <a:xfrm flipV="1">
            <a:off x="4513805" y="6999972"/>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94" name="直线箭头连接符 3093">
            <a:extLst>
              <a:ext uri="{FF2B5EF4-FFF2-40B4-BE49-F238E27FC236}">
                <a16:creationId xmlns:a16="http://schemas.microsoft.com/office/drawing/2014/main" id="{A40A9903-6FDA-A70A-067E-B1426BDE637E}"/>
              </a:ext>
            </a:extLst>
          </p:cNvPr>
          <p:cNvCxnSpPr>
            <a:cxnSpLocks/>
          </p:cNvCxnSpPr>
          <p:nvPr/>
        </p:nvCxnSpPr>
        <p:spPr>
          <a:xfrm flipV="1">
            <a:off x="6309024" y="6999972"/>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95" name="直线箭头连接符 3094">
            <a:extLst>
              <a:ext uri="{FF2B5EF4-FFF2-40B4-BE49-F238E27FC236}">
                <a16:creationId xmlns:a16="http://schemas.microsoft.com/office/drawing/2014/main" id="{401A2282-A3BC-41BC-B4CF-2D92E032DDA2}"/>
              </a:ext>
            </a:extLst>
          </p:cNvPr>
          <p:cNvCxnSpPr>
            <a:cxnSpLocks/>
          </p:cNvCxnSpPr>
          <p:nvPr/>
        </p:nvCxnSpPr>
        <p:spPr>
          <a:xfrm flipV="1">
            <a:off x="4506022" y="4587880"/>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96" name="直线箭头连接符 3095">
            <a:extLst>
              <a:ext uri="{FF2B5EF4-FFF2-40B4-BE49-F238E27FC236}">
                <a16:creationId xmlns:a16="http://schemas.microsoft.com/office/drawing/2014/main" id="{9E8EEB85-5C5F-71E3-97B6-19E8E4F7FB2C}"/>
              </a:ext>
            </a:extLst>
          </p:cNvPr>
          <p:cNvCxnSpPr>
            <a:cxnSpLocks/>
          </p:cNvCxnSpPr>
          <p:nvPr/>
        </p:nvCxnSpPr>
        <p:spPr>
          <a:xfrm flipV="1">
            <a:off x="6301240" y="4575716"/>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97" name="直线箭头连接符 3096">
            <a:extLst>
              <a:ext uri="{FF2B5EF4-FFF2-40B4-BE49-F238E27FC236}">
                <a16:creationId xmlns:a16="http://schemas.microsoft.com/office/drawing/2014/main" id="{FD785E8E-C7A1-E25F-AB50-CAE77293C35C}"/>
              </a:ext>
            </a:extLst>
          </p:cNvPr>
          <p:cNvCxnSpPr>
            <a:cxnSpLocks/>
          </p:cNvCxnSpPr>
          <p:nvPr/>
        </p:nvCxnSpPr>
        <p:spPr>
          <a:xfrm flipV="1">
            <a:off x="2734153" y="4575716"/>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98" name="直线箭头连接符 3097">
            <a:extLst>
              <a:ext uri="{FF2B5EF4-FFF2-40B4-BE49-F238E27FC236}">
                <a16:creationId xmlns:a16="http://schemas.microsoft.com/office/drawing/2014/main" id="{C756DA3D-EAC8-034B-0BF9-139E0B1D1EBF}"/>
              </a:ext>
            </a:extLst>
          </p:cNvPr>
          <p:cNvCxnSpPr>
            <a:stCxn id="3091" idx="2"/>
            <a:endCxn id="3085" idx="0"/>
          </p:cNvCxnSpPr>
          <p:nvPr/>
        </p:nvCxnSpPr>
        <p:spPr>
          <a:xfrm flipH="1">
            <a:off x="2718586" y="4589466"/>
            <a:ext cx="3590440" cy="3135230"/>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99" name="直线箭头连接符 3098">
            <a:extLst>
              <a:ext uri="{FF2B5EF4-FFF2-40B4-BE49-F238E27FC236}">
                <a16:creationId xmlns:a16="http://schemas.microsoft.com/office/drawing/2014/main" id="{FD099BD0-ED1A-AA4A-F834-14026E38D30F}"/>
              </a:ext>
            </a:extLst>
          </p:cNvPr>
          <p:cNvCxnSpPr>
            <a:cxnSpLocks/>
            <a:stCxn id="3091" idx="2"/>
            <a:endCxn id="3086" idx="0"/>
          </p:cNvCxnSpPr>
          <p:nvPr/>
        </p:nvCxnSpPr>
        <p:spPr>
          <a:xfrm flipH="1">
            <a:off x="4513806" y="4589466"/>
            <a:ext cx="1795220" cy="3128886"/>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00" name="直线箭头连接符 3099">
            <a:extLst>
              <a:ext uri="{FF2B5EF4-FFF2-40B4-BE49-F238E27FC236}">
                <a16:creationId xmlns:a16="http://schemas.microsoft.com/office/drawing/2014/main" id="{3D8C8850-6EC3-5511-7C1A-CE7E3FC8CBF2}"/>
              </a:ext>
            </a:extLst>
          </p:cNvPr>
          <p:cNvCxnSpPr>
            <a:cxnSpLocks/>
            <a:endCxn id="3087" idx="0"/>
          </p:cNvCxnSpPr>
          <p:nvPr/>
        </p:nvCxnSpPr>
        <p:spPr>
          <a:xfrm flipH="1">
            <a:off x="6309026" y="4676112"/>
            <a:ext cx="15565" cy="3042240"/>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101" name="矩形 3100">
            <a:extLst>
              <a:ext uri="{FF2B5EF4-FFF2-40B4-BE49-F238E27FC236}">
                <a16:creationId xmlns:a16="http://schemas.microsoft.com/office/drawing/2014/main" id="{734D354F-B06B-05D6-4E31-EB5D0BF68F94}"/>
              </a:ext>
            </a:extLst>
          </p:cNvPr>
          <p:cNvSpPr/>
          <p:nvPr/>
        </p:nvSpPr>
        <p:spPr>
          <a:xfrm>
            <a:off x="1649506" y="3332567"/>
            <a:ext cx="5755341" cy="1669739"/>
          </a:xfrm>
          <a:prstGeom prst="rect">
            <a:avLst/>
          </a:prstGeom>
          <a:noFill/>
          <a:ln w="3810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102" name="直线箭头连接符 3101">
            <a:extLst>
              <a:ext uri="{FF2B5EF4-FFF2-40B4-BE49-F238E27FC236}">
                <a16:creationId xmlns:a16="http://schemas.microsoft.com/office/drawing/2014/main" id="{66B18B83-7DCA-00E2-283A-BC95C3469ED7}"/>
              </a:ext>
            </a:extLst>
          </p:cNvPr>
          <p:cNvCxnSpPr>
            <a:cxnSpLocks/>
            <a:stCxn id="3101" idx="3"/>
          </p:cNvCxnSpPr>
          <p:nvPr/>
        </p:nvCxnSpPr>
        <p:spPr>
          <a:xfrm>
            <a:off x="7404847" y="4167437"/>
            <a:ext cx="2453292" cy="1979066"/>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03" name="直线箭头连接符 3102">
            <a:extLst>
              <a:ext uri="{FF2B5EF4-FFF2-40B4-BE49-F238E27FC236}">
                <a16:creationId xmlns:a16="http://schemas.microsoft.com/office/drawing/2014/main" id="{A498262A-F1EE-5D53-CFCE-63DD4DA87E83}"/>
              </a:ext>
            </a:extLst>
          </p:cNvPr>
          <p:cNvCxnSpPr>
            <a:cxnSpLocks/>
            <a:endCxn id="3085" idx="0"/>
          </p:cNvCxnSpPr>
          <p:nvPr/>
        </p:nvCxnSpPr>
        <p:spPr>
          <a:xfrm flipH="1">
            <a:off x="2718586" y="4676112"/>
            <a:ext cx="1787436" cy="3048584"/>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04" name="直线箭头连接符 3103">
            <a:extLst>
              <a:ext uri="{FF2B5EF4-FFF2-40B4-BE49-F238E27FC236}">
                <a16:creationId xmlns:a16="http://schemas.microsoft.com/office/drawing/2014/main" id="{F541F7EA-91FB-F7FA-7893-417FB6510AF7}"/>
              </a:ext>
            </a:extLst>
          </p:cNvPr>
          <p:cNvCxnSpPr>
            <a:cxnSpLocks/>
            <a:stCxn id="3089" idx="2"/>
            <a:endCxn id="3085" idx="0"/>
          </p:cNvCxnSpPr>
          <p:nvPr/>
        </p:nvCxnSpPr>
        <p:spPr>
          <a:xfrm>
            <a:off x="2718586" y="4595810"/>
            <a:ext cx="0" cy="3128886"/>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05" name="直线箭头连接符 3104">
            <a:extLst>
              <a:ext uri="{FF2B5EF4-FFF2-40B4-BE49-F238E27FC236}">
                <a16:creationId xmlns:a16="http://schemas.microsoft.com/office/drawing/2014/main" id="{02649BA5-4B15-AD42-7417-D0A66FAA60F3}"/>
              </a:ext>
            </a:extLst>
          </p:cNvPr>
          <p:cNvCxnSpPr>
            <a:cxnSpLocks/>
            <a:endCxn id="3086" idx="0"/>
          </p:cNvCxnSpPr>
          <p:nvPr/>
        </p:nvCxnSpPr>
        <p:spPr>
          <a:xfrm>
            <a:off x="2749720" y="4676112"/>
            <a:ext cx="1764086" cy="3042240"/>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06" name="直线箭头连接符 3105">
            <a:extLst>
              <a:ext uri="{FF2B5EF4-FFF2-40B4-BE49-F238E27FC236}">
                <a16:creationId xmlns:a16="http://schemas.microsoft.com/office/drawing/2014/main" id="{0FD4A3D1-A073-6DAD-E527-E5DAFCAED815}"/>
              </a:ext>
            </a:extLst>
          </p:cNvPr>
          <p:cNvCxnSpPr>
            <a:cxnSpLocks/>
            <a:stCxn id="3090" idx="2"/>
            <a:endCxn id="3086" idx="0"/>
          </p:cNvCxnSpPr>
          <p:nvPr/>
        </p:nvCxnSpPr>
        <p:spPr>
          <a:xfrm>
            <a:off x="4513806" y="4589466"/>
            <a:ext cx="0" cy="3128886"/>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07" name="直线箭头连接符 3106">
            <a:extLst>
              <a:ext uri="{FF2B5EF4-FFF2-40B4-BE49-F238E27FC236}">
                <a16:creationId xmlns:a16="http://schemas.microsoft.com/office/drawing/2014/main" id="{0F956961-12CB-B489-ED04-D6B41DEC01C9}"/>
              </a:ext>
            </a:extLst>
          </p:cNvPr>
          <p:cNvCxnSpPr>
            <a:cxnSpLocks/>
            <a:stCxn id="3089" idx="2"/>
            <a:endCxn id="3087" idx="0"/>
          </p:cNvCxnSpPr>
          <p:nvPr/>
        </p:nvCxnSpPr>
        <p:spPr>
          <a:xfrm>
            <a:off x="2718586" y="4595810"/>
            <a:ext cx="3590440" cy="3122542"/>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08" name="直线箭头连接符 3107">
            <a:extLst>
              <a:ext uri="{FF2B5EF4-FFF2-40B4-BE49-F238E27FC236}">
                <a16:creationId xmlns:a16="http://schemas.microsoft.com/office/drawing/2014/main" id="{28C82961-226E-66CB-040D-06C762D9C2AD}"/>
              </a:ext>
            </a:extLst>
          </p:cNvPr>
          <p:cNvCxnSpPr>
            <a:cxnSpLocks/>
            <a:endCxn id="3087" idx="0"/>
          </p:cNvCxnSpPr>
          <p:nvPr/>
        </p:nvCxnSpPr>
        <p:spPr>
          <a:xfrm>
            <a:off x="4529372" y="4676112"/>
            <a:ext cx="1779654" cy="3042240"/>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284642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9D95E-E824-8F0A-BD76-CD83A92FBDBE}"/>
            </a:ext>
          </a:extLst>
        </p:cNvPr>
        <p:cNvGrpSpPr/>
        <p:nvPr/>
      </p:nvGrpSpPr>
      <p:grpSpPr>
        <a:xfrm>
          <a:off x="0" y="0"/>
          <a:ext cx="0" cy="0"/>
          <a:chOff x="0" y="0"/>
          <a:chExt cx="0" cy="0"/>
        </a:xfrm>
      </p:grpSpPr>
      <p:sp>
        <p:nvSpPr>
          <p:cNvPr id="8" name="矩形 7">
            <a:extLst>
              <a:ext uri="{FF2B5EF4-FFF2-40B4-BE49-F238E27FC236}">
                <a16:creationId xmlns:a16="http://schemas.microsoft.com/office/drawing/2014/main" id="{19AE9C7C-08CF-FE82-C370-041804EAF9BD}"/>
              </a:ext>
            </a:extLst>
          </p:cNvPr>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00">
              <a:sym typeface="+mn-ea"/>
            </a:endParaRPr>
          </a:p>
        </p:txBody>
      </p:sp>
      <p:sp>
        <p:nvSpPr>
          <p:cNvPr id="3" name="矩形 2">
            <a:extLst>
              <a:ext uri="{FF2B5EF4-FFF2-40B4-BE49-F238E27FC236}">
                <a16:creationId xmlns:a16="http://schemas.microsoft.com/office/drawing/2014/main" id="{0458BCBC-5E1B-D0CE-C45F-A5780D1466D1}"/>
              </a:ext>
            </a:extLst>
          </p:cNvPr>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a:extLst>
              <a:ext uri="{FF2B5EF4-FFF2-40B4-BE49-F238E27FC236}">
                <a16:creationId xmlns:a16="http://schemas.microsoft.com/office/drawing/2014/main" id="{26C41CD8-A759-F820-F71B-5C2F99A34A0F}"/>
              </a:ext>
            </a:extLst>
          </p:cNvPr>
          <p:cNvPicPr>
            <a:picLocks noChangeAspect="1"/>
          </p:cNvPicPr>
          <p:nvPr/>
        </p:nvPicPr>
        <p:blipFill>
          <a:blip r:embed="rId9"/>
          <a:stretch>
            <a:fillRect/>
          </a:stretch>
        </p:blipFill>
        <p:spPr>
          <a:xfrm>
            <a:off x="14723745" y="281887"/>
            <a:ext cx="3251835" cy="685800"/>
          </a:xfrm>
          <a:prstGeom prst="rect">
            <a:avLst/>
          </a:prstGeom>
        </p:spPr>
      </p:pic>
      <p:sp>
        <p:nvSpPr>
          <p:cNvPr id="9" name="文本框 8">
            <a:extLst>
              <a:ext uri="{FF2B5EF4-FFF2-40B4-BE49-F238E27FC236}">
                <a16:creationId xmlns:a16="http://schemas.microsoft.com/office/drawing/2014/main" id="{0EFCBC9D-E813-4B83-47F6-A10E674B63C8}"/>
              </a:ext>
            </a:extLst>
          </p:cNvPr>
          <p:cNvSpPr txBox="1"/>
          <p:nvPr>
            <p:custDataLst>
              <p:tags r:id="rId4"/>
            </p:custDataLst>
          </p:nvPr>
        </p:nvSpPr>
        <p:spPr>
          <a:xfrm>
            <a:off x="1216660" y="1398905"/>
            <a:ext cx="6753225" cy="670560"/>
          </a:xfrm>
          <a:prstGeom prst="rect">
            <a:avLst/>
          </a:prstGeom>
          <a:noFill/>
        </p:spPr>
        <p:txBody>
          <a:bodyPr wrap="square" rtlCol="0">
            <a:noAutofit/>
          </a:bodyPr>
          <a:lstStyle/>
          <a:p>
            <a:r>
              <a:rPr lang="en-US" altLang="zh-CN" sz="3600" dirty="0"/>
              <a:t>2018</a:t>
            </a:r>
            <a:r>
              <a:rPr lang="zh-CN" altLang="en-US" sz="3600" dirty="0"/>
              <a:t>，</a:t>
            </a:r>
            <a:r>
              <a:rPr lang="en-US" altLang="zh-CN" sz="3600" dirty="0"/>
              <a:t>BERT</a:t>
            </a:r>
            <a:endParaRPr lang="zh-CN" altLang="en-US" sz="3300" dirty="0">
              <a:solidFill>
                <a:srgbClr val="2E3C63"/>
              </a:solidFill>
            </a:endParaRPr>
          </a:p>
        </p:txBody>
      </p:sp>
      <p:sp>
        <p:nvSpPr>
          <p:cNvPr id="3078" name="文本框 3">
            <a:extLst>
              <a:ext uri="{FF2B5EF4-FFF2-40B4-BE49-F238E27FC236}">
                <a16:creationId xmlns:a16="http://schemas.microsoft.com/office/drawing/2014/main" id="{E74A6FA3-EDAF-3B07-F2F1-53E80FA3CD0A}"/>
              </a:ext>
            </a:extLst>
          </p:cNvPr>
          <p:cNvSpPr txBox="1"/>
          <p:nvPr>
            <p:custDataLst>
              <p:tags r:id="rId5"/>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02</a:t>
            </a:r>
          </a:p>
        </p:txBody>
      </p:sp>
      <p:sp>
        <p:nvSpPr>
          <p:cNvPr id="4" name="文本框 3">
            <a:extLst>
              <a:ext uri="{FF2B5EF4-FFF2-40B4-BE49-F238E27FC236}">
                <a16:creationId xmlns:a16="http://schemas.microsoft.com/office/drawing/2014/main" id="{5CD40982-2CC9-2C96-2180-086562C5DFA9}"/>
              </a:ext>
            </a:extLst>
          </p:cNvPr>
          <p:cNvSpPr txBox="1"/>
          <p:nvPr>
            <p:custDataLst>
              <p:tags r:id="rId6"/>
            </p:custDataLst>
          </p:nvPr>
        </p:nvSpPr>
        <p:spPr>
          <a:xfrm>
            <a:off x="1216343" y="258075"/>
            <a:ext cx="12663488" cy="806768"/>
          </a:xfrm>
          <a:prstGeom prst="rect">
            <a:avLst/>
          </a:prstGeom>
          <a:noFill/>
        </p:spPr>
        <p:txBody>
          <a:bodyPr wrap="square" rtlCol="0">
            <a:noAutofit/>
          </a:bodyPr>
          <a:lstStyle/>
          <a:p>
            <a:r>
              <a:rPr lang="en" altLang="zh-CN" sz="4200" dirty="0">
                <a:solidFill>
                  <a:schemeClr val="bg1"/>
                </a:solidFill>
              </a:rPr>
              <a:t>Attention</a:t>
            </a:r>
            <a:r>
              <a:rPr lang="en-US" altLang="zh-CN" sz="4200" dirty="0">
                <a:solidFill>
                  <a:schemeClr val="bg1"/>
                </a:solidFill>
              </a:rPr>
              <a:t>&amp;QKV</a:t>
            </a:r>
            <a:endParaRPr lang="zh-CN" altLang="en-US" sz="4200" dirty="0">
              <a:solidFill>
                <a:schemeClr val="bg1"/>
              </a:solidFill>
            </a:endParaRPr>
          </a:p>
        </p:txBody>
      </p:sp>
      <p:sp>
        <p:nvSpPr>
          <p:cNvPr id="32" name="文本框 31">
            <a:extLst>
              <a:ext uri="{FF2B5EF4-FFF2-40B4-BE49-F238E27FC236}">
                <a16:creationId xmlns:a16="http://schemas.microsoft.com/office/drawing/2014/main" id="{BDE7917A-6804-9C02-660E-AF7BADFF0D70}"/>
              </a:ext>
            </a:extLst>
          </p:cNvPr>
          <p:cNvSpPr txBox="1"/>
          <p:nvPr/>
        </p:nvSpPr>
        <p:spPr>
          <a:xfrm>
            <a:off x="891745" y="9254230"/>
            <a:ext cx="492443" cy="461665"/>
          </a:xfrm>
          <a:prstGeom prst="rect">
            <a:avLst/>
          </a:prstGeom>
          <a:noFill/>
        </p:spPr>
        <p:txBody>
          <a:bodyPr wrap="none" rtlCol="0">
            <a:spAutoFit/>
          </a:bodyPr>
          <a:lstStyle/>
          <a:p>
            <a:r>
              <a:rPr kumimoji="1" lang="zh-CN" altLang="en-US" sz="2400" dirty="0"/>
              <a:t>我</a:t>
            </a:r>
          </a:p>
        </p:txBody>
      </p:sp>
      <p:sp>
        <p:nvSpPr>
          <p:cNvPr id="33" name="文本框 32">
            <a:extLst>
              <a:ext uri="{FF2B5EF4-FFF2-40B4-BE49-F238E27FC236}">
                <a16:creationId xmlns:a16="http://schemas.microsoft.com/office/drawing/2014/main" id="{990A1625-0B89-02BB-E666-F6AAD648A1BB}"/>
              </a:ext>
            </a:extLst>
          </p:cNvPr>
          <p:cNvSpPr txBox="1"/>
          <p:nvPr/>
        </p:nvSpPr>
        <p:spPr>
          <a:xfrm>
            <a:off x="2679182" y="9254230"/>
            <a:ext cx="492443" cy="461665"/>
          </a:xfrm>
          <a:prstGeom prst="rect">
            <a:avLst/>
          </a:prstGeom>
          <a:noFill/>
        </p:spPr>
        <p:txBody>
          <a:bodyPr wrap="none" rtlCol="0">
            <a:spAutoFit/>
          </a:bodyPr>
          <a:lstStyle/>
          <a:p>
            <a:r>
              <a:rPr kumimoji="1" lang="zh-CN" altLang="en-US" sz="2400" dirty="0"/>
              <a:t>爱</a:t>
            </a:r>
          </a:p>
        </p:txBody>
      </p:sp>
      <p:sp>
        <p:nvSpPr>
          <p:cNvPr id="34" name="文本框 33">
            <a:extLst>
              <a:ext uri="{FF2B5EF4-FFF2-40B4-BE49-F238E27FC236}">
                <a16:creationId xmlns:a16="http://schemas.microsoft.com/office/drawing/2014/main" id="{A4EF2623-E62E-F672-1DD2-13658D879207}"/>
              </a:ext>
            </a:extLst>
          </p:cNvPr>
          <p:cNvSpPr txBox="1"/>
          <p:nvPr/>
        </p:nvSpPr>
        <p:spPr>
          <a:xfrm>
            <a:off x="4482183" y="9254230"/>
            <a:ext cx="492443" cy="461665"/>
          </a:xfrm>
          <a:prstGeom prst="rect">
            <a:avLst/>
          </a:prstGeom>
          <a:noFill/>
        </p:spPr>
        <p:txBody>
          <a:bodyPr wrap="none" rtlCol="0">
            <a:spAutoFit/>
          </a:bodyPr>
          <a:lstStyle/>
          <a:p>
            <a:r>
              <a:rPr kumimoji="1" lang="zh-CN" altLang="en-US" sz="2400" dirty="0"/>
              <a:t>你</a:t>
            </a:r>
          </a:p>
        </p:txBody>
      </p:sp>
      <p:sp>
        <p:nvSpPr>
          <p:cNvPr id="5" name="矩形 4">
            <a:extLst>
              <a:ext uri="{FF2B5EF4-FFF2-40B4-BE49-F238E27FC236}">
                <a16:creationId xmlns:a16="http://schemas.microsoft.com/office/drawing/2014/main" id="{2325969E-AD0E-FF5B-E6BB-2D4BFC3EC81D}"/>
              </a:ext>
            </a:extLst>
          </p:cNvPr>
          <p:cNvSpPr/>
          <p:nvPr/>
        </p:nvSpPr>
        <p:spPr>
          <a:xfrm>
            <a:off x="417569" y="7921495"/>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1</a:t>
            </a:r>
            <a:endParaRPr kumimoji="1" lang="zh-CN" altLang="en-US" sz="2400" dirty="0"/>
          </a:p>
        </p:txBody>
      </p:sp>
      <p:sp>
        <p:nvSpPr>
          <p:cNvPr id="10" name="矩形 9">
            <a:extLst>
              <a:ext uri="{FF2B5EF4-FFF2-40B4-BE49-F238E27FC236}">
                <a16:creationId xmlns:a16="http://schemas.microsoft.com/office/drawing/2014/main" id="{3B9B2010-59D7-E112-026D-31A09CE8FC33}"/>
              </a:ext>
            </a:extLst>
          </p:cNvPr>
          <p:cNvSpPr/>
          <p:nvPr/>
        </p:nvSpPr>
        <p:spPr>
          <a:xfrm>
            <a:off x="2212789" y="7915151"/>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2</a:t>
            </a:r>
            <a:endParaRPr kumimoji="1" lang="zh-CN" altLang="en-US" sz="2400" dirty="0"/>
          </a:p>
        </p:txBody>
      </p:sp>
      <p:sp>
        <p:nvSpPr>
          <p:cNvPr id="16" name="矩形 15">
            <a:extLst>
              <a:ext uri="{FF2B5EF4-FFF2-40B4-BE49-F238E27FC236}">
                <a16:creationId xmlns:a16="http://schemas.microsoft.com/office/drawing/2014/main" id="{E0DE7390-3893-CAB2-5227-C9B50E271A0C}"/>
              </a:ext>
            </a:extLst>
          </p:cNvPr>
          <p:cNvSpPr/>
          <p:nvPr/>
        </p:nvSpPr>
        <p:spPr>
          <a:xfrm>
            <a:off x="4008009" y="7915151"/>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3</a:t>
            </a:r>
            <a:endParaRPr kumimoji="1" lang="zh-CN" altLang="en-US" sz="2400" dirty="0"/>
          </a:p>
        </p:txBody>
      </p:sp>
      <p:sp>
        <p:nvSpPr>
          <p:cNvPr id="18" name="圆角矩形 17">
            <a:extLst>
              <a:ext uri="{FF2B5EF4-FFF2-40B4-BE49-F238E27FC236}">
                <a16:creationId xmlns:a16="http://schemas.microsoft.com/office/drawing/2014/main" id="{4C30040D-D2C7-F98F-12F7-7FC651922F51}"/>
              </a:ext>
            </a:extLst>
          </p:cNvPr>
          <p:cNvSpPr/>
          <p:nvPr/>
        </p:nvSpPr>
        <p:spPr>
          <a:xfrm>
            <a:off x="417569" y="5501473"/>
            <a:ext cx="4954291" cy="1704814"/>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Encoder x N</a:t>
            </a:r>
            <a:endParaRPr kumimoji="1" lang="zh-CN" altLang="en-US" sz="2400" dirty="0"/>
          </a:p>
        </p:txBody>
      </p:sp>
      <p:sp>
        <p:nvSpPr>
          <p:cNvPr id="24" name="矩形 23">
            <a:extLst>
              <a:ext uri="{FF2B5EF4-FFF2-40B4-BE49-F238E27FC236}">
                <a16:creationId xmlns:a16="http://schemas.microsoft.com/office/drawing/2014/main" id="{46047552-36C5-FF21-6653-06326D811949}"/>
              </a:ext>
            </a:extLst>
          </p:cNvPr>
          <p:cNvSpPr/>
          <p:nvPr/>
        </p:nvSpPr>
        <p:spPr>
          <a:xfrm>
            <a:off x="417569" y="3878209"/>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1’</a:t>
            </a:r>
            <a:endParaRPr kumimoji="1" lang="zh-CN" altLang="en-US" sz="2400" dirty="0"/>
          </a:p>
        </p:txBody>
      </p:sp>
      <p:sp>
        <p:nvSpPr>
          <p:cNvPr id="27" name="矩形 26">
            <a:extLst>
              <a:ext uri="{FF2B5EF4-FFF2-40B4-BE49-F238E27FC236}">
                <a16:creationId xmlns:a16="http://schemas.microsoft.com/office/drawing/2014/main" id="{7917CA34-2860-3D79-DEFF-D460C4BA0C27}"/>
              </a:ext>
            </a:extLst>
          </p:cNvPr>
          <p:cNvSpPr/>
          <p:nvPr/>
        </p:nvSpPr>
        <p:spPr>
          <a:xfrm>
            <a:off x="2212789" y="3871865"/>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2’</a:t>
            </a:r>
            <a:endParaRPr kumimoji="1" lang="zh-CN" altLang="en-US" sz="2400" dirty="0"/>
          </a:p>
        </p:txBody>
      </p:sp>
      <p:sp>
        <p:nvSpPr>
          <p:cNvPr id="28" name="矩形 27">
            <a:extLst>
              <a:ext uri="{FF2B5EF4-FFF2-40B4-BE49-F238E27FC236}">
                <a16:creationId xmlns:a16="http://schemas.microsoft.com/office/drawing/2014/main" id="{08BBE826-3A9A-FDC5-FE2D-CA476C6D898E}"/>
              </a:ext>
            </a:extLst>
          </p:cNvPr>
          <p:cNvSpPr/>
          <p:nvPr/>
        </p:nvSpPr>
        <p:spPr>
          <a:xfrm>
            <a:off x="4008009" y="3871865"/>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3’</a:t>
            </a:r>
            <a:endParaRPr kumimoji="1" lang="zh-CN" altLang="en-US" sz="2400" dirty="0"/>
          </a:p>
        </p:txBody>
      </p:sp>
      <p:cxnSp>
        <p:nvCxnSpPr>
          <p:cNvPr id="30" name="直线箭头连接符 29">
            <a:extLst>
              <a:ext uri="{FF2B5EF4-FFF2-40B4-BE49-F238E27FC236}">
                <a16:creationId xmlns:a16="http://schemas.microsoft.com/office/drawing/2014/main" id="{EF375B44-A8B2-948D-87DF-5F46DAF1FE4E}"/>
              </a:ext>
            </a:extLst>
          </p:cNvPr>
          <p:cNvCxnSpPr>
            <a:cxnSpLocks/>
            <a:stCxn id="5" idx="0"/>
          </p:cNvCxnSpPr>
          <p:nvPr/>
        </p:nvCxnSpPr>
        <p:spPr>
          <a:xfrm flipV="1">
            <a:off x="1099495" y="7203115"/>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BDE61756-AADB-1EDF-B982-1F6F261D0986}"/>
              </a:ext>
            </a:extLst>
          </p:cNvPr>
          <p:cNvCxnSpPr>
            <a:cxnSpLocks/>
          </p:cNvCxnSpPr>
          <p:nvPr/>
        </p:nvCxnSpPr>
        <p:spPr>
          <a:xfrm flipV="1">
            <a:off x="2894714" y="7196771"/>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a:extLst>
              <a:ext uri="{FF2B5EF4-FFF2-40B4-BE49-F238E27FC236}">
                <a16:creationId xmlns:a16="http://schemas.microsoft.com/office/drawing/2014/main" id="{2D3FD45F-1114-4EF4-571D-F0152F2747DB}"/>
              </a:ext>
            </a:extLst>
          </p:cNvPr>
          <p:cNvCxnSpPr>
            <a:cxnSpLocks/>
          </p:cNvCxnSpPr>
          <p:nvPr/>
        </p:nvCxnSpPr>
        <p:spPr>
          <a:xfrm flipV="1">
            <a:off x="4689933" y="7196771"/>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09B52B2E-D202-9370-FEC8-A0C603B2FA52}"/>
              </a:ext>
            </a:extLst>
          </p:cNvPr>
          <p:cNvCxnSpPr>
            <a:cxnSpLocks/>
          </p:cNvCxnSpPr>
          <p:nvPr/>
        </p:nvCxnSpPr>
        <p:spPr>
          <a:xfrm flipV="1">
            <a:off x="2886931" y="4784679"/>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直线箭头连接符 49">
            <a:extLst>
              <a:ext uri="{FF2B5EF4-FFF2-40B4-BE49-F238E27FC236}">
                <a16:creationId xmlns:a16="http://schemas.microsoft.com/office/drawing/2014/main" id="{BA069116-3D5D-FFCC-7732-B21BDCCD39AC}"/>
              </a:ext>
            </a:extLst>
          </p:cNvPr>
          <p:cNvCxnSpPr>
            <a:cxnSpLocks/>
          </p:cNvCxnSpPr>
          <p:nvPr/>
        </p:nvCxnSpPr>
        <p:spPr>
          <a:xfrm flipV="1">
            <a:off x="4682149" y="4772515"/>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线箭头连接符 62">
            <a:extLst>
              <a:ext uri="{FF2B5EF4-FFF2-40B4-BE49-F238E27FC236}">
                <a16:creationId xmlns:a16="http://schemas.microsoft.com/office/drawing/2014/main" id="{239D08D0-55F2-E17B-ADB6-08A23C79D6AA}"/>
              </a:ext>
            </a:extLst>
          </p:cNvPr>
          <p:cNvCxnSpPr>
            <a:cxnSpLocks/>
          </p:cNvCxnSpPr>
          <p:nvPr/>
        </p:nvCxnSpPr>
        <p:spPr>
          <a:xfrm flipV="1">
            <a:off x="1115062" y="4772515"/>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73" name="直线箭头连接符 3072">
            <a:extLst>
              <a:ext uri="{FF2B5EF4-FFF2-40B4-BE49-F238E27FC236}">
                <a16:creationId xmlns:a16="http://schemas.microsoft.com/office/drawing/2014/main" id="{85B58831-C1A4-F1A9-001B-0BF9039680DE}"/>
              </a:ext>
            </a:extLst>
          </p:cNvPr>
          <p:cNvCxnSpPr>
            <a:stCxn id="28" idx="2"/>
            <a:endCxn id="5" idx="0"/>
          </p:cNvCxnSpPr>
          <p:nvPr/>
        </p:nvCxnSpPr>
        <p:spPr>
          <a:xfrm flipH="1">
            <a:off x="1099495" y="4786265"/>
            <a:ext cx="3590440" cy="3135230"/>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74" name="直线箭头连接符 3073">
            <a:extLst>
              <a:ext uri="{FF2B5EF4-FFF2-40B4-BE49-F238E27FC236}">
                <a16:creationId xmlns:a16="http://schemas.microsoft.com/office/drawing/2014/main" id="{09C77308-B361-544B-62D8-87408BE4C6B5}"/>
              </a:ext>
            </a:extLst>
          </p:cNvPr>
          <p:cNvCxnSpPr>
            <a:cxnSpLocks/>
            <a:stCxn id="28" idx="2"/>
            <a:endCxn id="10" idx="0"/>
          </p:cNvCxnSpPr>
          <p:nvPr/>
        </p:nvCxnSpPr>
        <p:spPr>
          <a:xfrm flipH="1">
            <a:off x="2894715" y="4786265"/>
            <a:ext cx="1795220" cy="3128886"/>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75" name="直线箭头连接符 3074">
            <a:extLst>
              <a:ext uri="{FF2B5EF4-FFF2-40B4-BE49-F238E27FC236}">
                <a16:creationId xmlns:a16="http://schemas.microsoft.com/office/drawing/2014/main" id="{2E688DB6-ED17-0AFF-BEEA-F62CFB0DFF3F}"/>
              </a:ext>
            </a:extLst>
          </p:cNvPr>
          <p:cNvCxnSpPr>
            <a:cxnSpLocks/>
            <a:endCxn id="16" idx="0"/>
          </p:cNvCxnSpPr>
          <p:nvPr/>
        </p:nvCxnSpPr>
        <p:spPr>
          <a:xfrm flipH="1">
            <a:off x="4689935" y="4872911"/>
            <a:ext cx="15565" cy="3042240"/>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79" name="直线箭头连接符 3078">
            <a:extLst>
              <a:ext uri="{FF2B5EF4-FFF2-40B4-BE49-F238E27FC236}">
                <a16:creationId xmlns:a16="http://schemas.microsoft.com/office/drawing/2014/main" id="{D49130F0-DC7D-579E-F7B5-DDB935D36115}"/>
              </a:ext>
            </a:extLst>
          </p:cNvPr>
          <p:cNvCxnSpPr>
            <a:cxnSpLocks/>
            <a:endCxn id="5" idx="0"/>
          </p:cNvCxnSpPr>
          <p:nvPr/>
        </p:nvCxnSpPr>
        <p:spPr>
          <a:xfrm flipH="1">
            <a:off x="1099495" y="4872911"/>
            <a:ext cx="1787436" cy="3048584"/>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80" name="直线箭头连接符 3079">
            <a:extLst>
              <a:ext uri="{FF2B5EF4-FFF2-40B4-BE49-F238E27FC236}">
                <a16:creationId xmlns:a16="http://schemas.microsoft.com/office/drawing/2014/main" id="{EC0F9974-F8C6-7BA7-FEC3-DABD970DAAA9}"/>
              </a:ext>
            </a:extLst>
          </p:cNvPr>
          <p:cNvCxnSpPr>
            <a:cxnSpLocks/>
            <a:stCxn id="24" idx="2"/>
            <a:endCxn id="5" idx="0"/>
          </p:cNvCxnSpPr>
          <p:nvPr/>
        </p:nvCxnSpPr>
        <p:spPr>
          <a:xfrm>
            <a:off x="1099495" y="4792609"/>
            <a:ext cx="0" cy="3128886"/>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81" name="直线箭头连接符 3080">
            <a:extLst>
              <a:ext uri="{FF2B5EF4-FFF2-40B4-BE49-F238E27FC236}">
                <a16:creationId xmlns:a16="http://schemas.microsoft.com/office/drawing/2014/main" id="{C58E4F7E-875A-EAE8-FB48-46C5E308BF14}"/>
              </a:ext>
            </a:extLst>
          </p:cNvPr>
          <p:cNvCxnSpPr>
            <a:cxnSpLocks/>
            <a:endCxn id="10" idx="0"/>
          </p:cNvCxnSpPr>
          <p:nvPr/>
        </p:nvCxnSpPr>
        <p:spPr>
          <a:xfrm>
            <a:off x="1130629" y="4872911"/>
            <a:ext cx="1764086" cy="3042240"/>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82" name="直线箭头连接符 3081">
            <a:extLst>
              <a:ext uri="{FF2B5EF4-FFF2-40B4-BE49-F238E27FC236}">
                <a16:creationId xmlns:a16="http://schemas.microsoft.com/office/drawing/2014/main" id="{7FEB955F-E731-9853-600D-F60E7D194C96}"/>
              </a:ext>
            </a:extLst>
          </p:cNvPr>
          <p:cNvCxnSpPr>
            <a:cxnSpLocks/>
            <a:stCxn id="27" idx="2"/>
            <a:endCxn id="10" idx="0"/>
          </p:cNvCxnSpPr>
          <p:nvPr/>
        </p:nvCxnSpPr>
        <p:spPr>
          <a:xfrm>
            <a:off x="2894715" y="4786265"/>
            <a:ext cx="0" cy="3128886"/>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83" name="直线箭头连接符 3082">
            <a:extLst>
              <a:ext uri="{FF2B5EF4-FFF2-40B4-BE49-F238E27FC236}">
                <a16:creationId xmlns:a16="http://schemas.microsoft.com/office/drawing/2014/main" id="{DF3DB788-B322-2409-1834-70BFAD133CCF}"/>
              </a:ext>
            </a:extLst>
          </p:cNvPr>
          <p:cNvCxnSpPr>
            <a:cxnSpLocks/>
            <a:stCxn id="24" idx="2"/>
            <a:endCxn id="16" idx="0"/>
          </p:cNvCxnSpPr>
          <p:nvPr/>
        </p:nvCxnSpPr>
        <p:spPr>
          <a:xfrm>
            <a:off x="1099495" y="4792609"/>
            <a:ext cx="3590440" cy="3122542"/>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84" name="直线箭头连接符 3083">
            <a:extLst>
              <a:ext uri="{FF2B5EF4-FFF2-40B4-BE49-F238E27FC236}">
                <a16:creationId xmlns:a16="http://schemas.microsoft.com/office/drawing/2014/main" id="{978CCCFA-007A-65EC-D72A-9FD3E17D4E75}"/>
              </a:ext>
            </a:extLst>
          </p:cNvPr>
          <p:cNvCxnSpPr>
            <a:cxnSpLocks/>
            <a:endCxn id="16" idx="0"/>
          </p:cNvCxnSpPr>
          <p:nvPr/>
        </p:nvCxnSpPr>
        <p:spPr>
          <a:xfrm>
            <a:off x="2910281" y="4872911"/>
            <a:ext cx="1779654" cy="3042240"/>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085" name="文本框 3084">
            <a:extLst>
              <a:ext uri="{FF2B5EF4-FFF2-40B4-BE49-F238E27FC236}">
                <a16:creationId xmlns:a16="http://schemas.microsoft.com/office/drawing/2014/main" id="{F63F9A39-56E5-ADC7-54A0-22898ED27ED5}"/>
              </a:ext>
            </a:extLst>
          </p:cNvPr>
          <p:cNvSpPr txBox="1"/>
          <p:nvPr/>
        </p:nvSpPr>
        <p:spPr>
          <a:xfrm>
            <a:off x="833427" y="3249291"/>
            <a:ext cx="609078" cy="461665"/>
          </a:xfrm>
          <a:prstGeom prst="rect">
            <a:avLst/>
          </a:prstGeom>
          <a:noFill/>
        </p:spPr>
        <p:txBody>
          <a:bodyPr wrap="square" rtlCol="0">
            <a:spAutoFit/>
          </a:bodyPr>
          <a:lstStyle/>
          <a:p>
            <a:r>
              <a:rPr kumimoji="1" lang="en-US" altLang="zh-CN" sz="2400" dirty="0"/>
              <a:t>I</a:t>
            </a:r>
            <a:endParaRPr kumimoji="1" lang="zh-CN" altLang="en-US" sz="2400" dirty="0"/>
          </a:p>
        </p:txBody>
      </p:sp>
      <p:sp>
        <p:nvSpPr>
          <p:cNvPr id="3086" name="文本框 3085">
            <a:extLst>
              <a:ext uri="{FF2B5EF4-FFF2-40B4-BE49-F238E27FC236}">
                <a16:creationId xmlns:a16="http://schemas.microsoft.com/office/drawing/2014/main" id="{3F61636E-8CDA-25EF-2715-459475996352}"/>
              </a:ext>
            </a:extLst>
          </p:cNvPr>
          <p:cNvSpPr txBox="1"/>
          <p:nvPr/>
        </p:nvSpPr>
        <p:spPr>
          <a:xfrm>
            <a:off x="2486248" y="3247724"/>
            <a:ext cx="1370753" cy="461665"/>
          </a:xfrm>
          <a:prstGeom prst="rect">
            <a:avLst/>
          </a:prstGeom>
          <a:noFill/>
        </p:spPr>
        <p:txBody>
          <a:bodyPr wrap="square" rtlCol="0">
            <a:spAutoFit/>
          </a:bodyPr>
          <a:lstStyle/>
          <a:p>
            <a:r>
              <a:rPr kumimoji="1" lang="en-US" altLang="zh-CN" sz="2400" dirty="0"/>
              <a:t>love</a:t>
            </a:r>
            <a:endParaRPr kumimoji="1" lang="zh-CN" altLang="en-US" sz="2400" dirty="0"/>
          </a:p>
        </p:txBody>
      </p:sp>
      <p:sp>
        <p:nvSpPr>
          <p:cNvPr id="3087" name="文本框 3086">
            <a:extLst>
              <a:ext uri="{FF2B5EF4-FFF2-40B4-BE49-F238E27FC236}">
                <a16:creationId xmlns:a16="http://schemas.microsoft.com/office/drawing/2014/main" id="{4355C325-FA45-784E-7FAB-2BC36989223C}"/>
              </a:ext>
            </a:extLst>
          </p:cNvPr>
          <p:cNvSpPr txBox="1"/>
          <p:nvPr/>
        </p:nvSpPr>
        <p:spPr>
          <a:xfrm>
            <a:off x="4352195" y="3242908"/>
            <a:ext cx="1244861" cy="461665"/>
          </a:xfrm>
          <a:prstGeom prst="rect">
            <a:avLst/>
          </a:prstGeom>
          <a:noFill/>
        </p:spPr>
        <p:txBody>
          <a:bodyPr wrap="square" rtlCol="0">
            <a:spAutoFit/>
          </a:bodyPr>
          <a:lstStyle/>
          <a:p>
            <a:r>
              <a:rPr kumimoji="1" lang="en-US" altLang="zh-CN" sz="2400" dirty="0"/>
              <a:t>you</a:t>
            </a:r>
            <a:endParaRPr kumimoji="1" lang="zh-CN" altLang="en-US" sz="2400" dirty="0"/>
          </a:p>
        </p:txBody>
      </p:sp>
      <p:sp>
        <p:nvSpPr>
          <p:cNvPr id="3089" name="文本框 3088">
            <a:extLst>
              <a:ext uri="{FF2B5EF4-FFF2-40B4-BE49-F238E27FC236}">
                <a16:creationId xmlns:a16="http://schemas.microsoft.com/office/drawing/2014/main" id="{48FF990D-2FC1-1FF5-6D9E-BDC034D6C99C}"/>
              </a:ext>
            </a:extLst>
          </p:cNvPr>
          <p:cNvSpPr txBox="1"/>
          <p:nvPr/>
        </p:nvSpPr>
        <p:spPr>
          <a:xfrm>
            <a:off x="7141030" y="9243652"/>
            <a:ext cx="492443" cy="461665"/>
          </a:xfrm>
          <a:prstGeom prst="rect">
            <a:avLst/>
          </a:prstGeom>
          <a:noFill/>
        </p:spPr>
        <p:txBody>
          <a:bodyPr wrap="none" rtlCol="0">
            <a:spAutoFit/>
          </a:bodyPr>
          <a:lstStyle/>
          <a:p>
            <a:r>
              <a:rPr kumimoji="1" lang="zh-CN" altLang="en-US" sz="2400" dirty="0"/>
              <a:t>我</a:t>
            </a:r>
          </a:p>
        </p:txBody>
      </p:sp>
      <p:sp>
        <p:nvSpPr>
          <p:cNvPr id="3090" name="文本框 3089">
            <a:extLst>
              <a:ext uri="{FF2B5EF4-FFF2-40B4-BE49-F238E27FC236}">
                <a16:creationId xmlns:a16="http://schemas.microsoft.com/office/drawing/2014/main" id="{3B483946-56CF-3164-A756-00CCC107AC30}"/>
              </a:ext>
            </a:extLst>
          </p:cNvPr>
          <p:cNvSpPr txBox="1"/>
          <p:nvPr/>
        </p:nvSpPr>
        <p:spPr>
          <a:xfrm>
            <a:off x="8928467" y="9243652"/>
            <a:ext cx="356188" cy="461665"/>
          </a:xfrm>
          <a:prstGeom prst="rect">
            <a:avLst/>
          </a:prstGeom>
          <a:noFill/>
        </p:spPr>
        <p:txBody>
          <a:bodyPr wrap="none" rtlCol="0">
            <a:spAutoFit/>
          </a:bodyPr>
          <a:lstStyle/>
          <a:p>
            <a:r>
              <a:rPr kumimoji="1" lang="en-US" altLang="zh-CN" sz="2400" dirty="0"/>
              <a:t>?</a:t>
            </a:r>
            <a:endParaRPr kumimoji="1" lang="zh-CN" altLang="en-US" sz="2400" dirty="0"/>
          </a:p>
        </p:txBody>
      </p:sp>
      <p:sp>
        <p:nvSpPr>
          <p:cNvPr id="3091" name="文本框 3090">
            <a:extLst>
              <a:ext uri="{FF2B5EF4-FFF2-40B4-BE49-F238E27FC236}">
                <a16:creationId xmlns:a16="http://schemas.microsoft.com/office/drawing/2014/main" id="{799D86D4-4E96-A0D1-C551-142048935155}"/>
              </a:ext>
            </a:extLst>
          </p:cNvPr>
          <p:cNvSpPr txBox="1"/>
          <p:nvPr/>
        </p:nvSpPr>
        <p:spPr>
          <a:xfrm>
            <a:off x="10731468" y="9243652"/>
            <a:ext cx="492443" cy="461665"/>
          </a:xfrm>
          <a:prstGeom prst="rect">
            <a:avLst/>
          </a:prstGeom>
          <a:noFill/>
        </p:spPr>
        <p:txBody>
          <a:bodyPr wrap="none" rtlCol="0">
            <a:spAutoFit/>
          </a:bodyPr>
          <a:lstStyle/>
          <a:p>
            <a:r>
              <a:rPr kumimoji="1" lang="zh-CN" altLang="en-US" sz="2400" dirty="0"/>
              <a:t>你</a:t>
            </a:r>
          </a:p>
        </p:txBody>
      </p:sp>
      <p:sp>
        <p:nvSpPr>
          <p:cNvPr id="3092" name="矩形 3091">
            <a:extLst>
              <a:ext uri="{FF2B5EF4-FFF2-40B4-BE49-F238E27FC236}">
                <a16:creationId xmlns:a16="http://schemas.microsoft.com/office/drawing/2014/main" id="{BAB7F0DA-A090-7A28-5FBB-20734780A97B}"/>
              </a:ext>
            </a:extLst>
          </p:cNvPr>
          <p:cNvSpPr/>
          <p:nvPr/>
        </p:nvSpPr>
        <p:spPr>
          <a:xfrm>
            <a:off x="6666854" y="7910917"/>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1</a:t>
            </a:r>
            <a:endParaRPr kumimoji="1" lang="zh-CN" altLang="en-US" sz="2400" dirty="0"/>
          </a:p>
        </p:txBody>
      </p:sp>
      <p:sp>
        <p:nvSpPr>
          <p:cNvPr id="3093" name="矩形 3092">
            <a:extLst>
              <a:ext uri="{FF2B5EF4-FFF2-40B4-BE49-F238E27FC236}">
                <a16:creationId xmlns:a16="http://schemas.microsoft.com/office/drawing/2014/main" id="{F05D04AE-EF4C-63B7-696E-678087C460A9}"/>
              </a:ext>
            </a:extLst>
          </p:cNvPr>
          <p:cNvSpPr/>
          <p:nvPr/>
        </p:nvSpPr>
        <p:spPr>
          <a:xfrm>
            <a:off x="8462074" y="7904573"/>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2</a:t>
            </a:r>
            <a:endParaRPr kumimoji="1" lang="zh-CN" altLang="en-US" sz="2400" dirty="0"/>
          </a:p>
        </p:txBody>
      </p:sp>
      <p:sp>
        <p:nvSpPr>
          <p:cNvPr id="3094" name="矩形 3093">
            <a:extLst>
              <a:ext uri="{FF2B5EF4-FFF2-40B4-BE49-F238E27FC236}">
                <a16:creationId xmlns:a16="http://schemas.microsoft.com/office/drawing/2014/main" id="{42F03240-2458-E7BF-14BB-12D4250B3304}"/>
              </a:ext>
            </a:extLst>
          </p:cNvPr>
          <p:cNvSpPr/>
          <p:nvPr/>
        </p:nvSpPr>
        <p:spPr>
          <a:xfrm>
            <a:off x="10257294" y="7904573"/>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3</a:t>
            </a:r>
            <a:endParaRPr kumimoji="1" lang="zh-CN" altLang="en-US" sz="2400" dirty="0"/>
          </a:p>
        </p:txBody>
      </p:sp>
      <p:sp>
        <p:nvSpPr>
          <p:cNvPr id="3095" name="圆角矩形 3094">
            <a:extLst>
              <a:ext uri="{FF2B5EF4-FFF2-40B4-BE49-F238E27FC236}">
                <a16:creationId xmlns:a16="http://schemas.microsoft.com/office/drawing/2014/main" id="{F7447DC0-4DB4-2360-3CD2-7677D93E8246}"/>
              </a:ext>
            </a:extLst>
          </p:cNvPr>
          <p:cNvSpPr/>
          <p:nvPr/>
        </p:nvSpPr>
        <p:spPr>
          <a:xfrm>
            <a:off x="6666854" y="5490895"/>
            <a:ext cx="4954291" cy="1704814"/>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Encoder x N</a:t>
            </a:r>
            <a:endParaRPr kumimoji="1" lang="zh-CN" altLang="en-US" sz="2400" dirty="0"/>
          </a:p>
        </p:txBody>
      </p:sp>
      <p:sp>
        <p:nvSpPr>
          <p:cNvPr id="3096" name="矩形 3095">
            <a:extLst>
              <a:ext uri="{FF2B5EF4-FFF2-40B4-BE49-F238E27FC236}">
                <a16:creationId xmlns:a16="http://schemas.microsoft.com/office/drawing/2014/main" id="{9073092D-56F4-A29C-D3C4-5A5E88A016FA}"/>
              </a:ext>
            </a:extLst>
          </p:cNvPr>
          <p:cNvSpPr/>
          <p:nvPr/>
        </p:nvSpPr>
        <p:spPr>
          <a:xfrm>
            <a:off x="6666854" y="3867631"/>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1’</a:t>
            </a:r>
            <a:endParaRPr kumimoji="1" lang="zh-CN" altLang="en-US" sz="2400" dirty="0"/>
          </a:p>
        </p:txBody>
      </p:sp>
      <p:sp>
        <p:nvSpPr>
          <p:cNvPr id="3097" name="矩形 3096">
            <a:extLst>
              <a:ext uri="{FF2B5EF4-FFF2-40B4-BE49-F238E27FC236}">
                <a16:creationId xmlns:a16="http://schemas.microsoft.com/office/drawing/2014/main" id="{82A19BEE-06A1-6DD2-DA43-B6B672073B00}"/>
              </a:ext>
            </a:extLst>
          </p:cNvPr>
          <p:cNvSpPr/>
          <p:nvPr/>
        </p:nvSpPr>
        <p:spPr>
          <a:xfrm>
            <a:off x="8462074" y="3861287"/>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2’</a:t>
            </a:r>
            <a:endParaRPr kumimoji="1" lang="zh-CN" altLang="en-US" sz="2400" dirty="0"/>
          </a:p>
        </p:txBody>
      </p:sp>
      <p:sp>
        <p:nvSpPr>
          <p:cNvPr id="3098" name="矩形 3097">
            <a:extLst>
              <a:ext uri="{FF2B5EF4-FFF2-40B4-BE49-F238E27FC236}">
                <a16:creationId xmlns:a16="http://schemas.microsoft.com/office/drawing/2014/main" id="{45F08BE2-99EF-60CB-2A5E-53E707800B2A}"/>
              </a:ext>
            </a:extLst>
          </p:cNvPr>
          <p:cNvSpPr/>
          <p:nvPr/>
        </p:nvSpPr>
        <p:spPr>
          <a:xfrm>
            <a:off x="10257294" y="3861287"/>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3’</a:t>
            </a:r>
            <a:endParaRPr kumimoji="1" lang="zh-CN" altLang="en-US" sz="2400" dirty="0"/>
          </a:p>
        </p:txBody>
      </p:sp>
      <p:cxnSp>
        <p:nvCxnSpPr>
          <p:cNvPr id="3099" name="直线箭头连接符 3098">
            <a:extLst>
              <a:ext uri="{FF2B5EF4-FFF2-40B4-BE49-F238E27FC236}">
                <a16:creationId xmlns:a16="http://schemas.microsoft.com/office/drawing/2014/main" id="{0FE03249-8505-4FFE-B86C-20BD74A08E31}"/>
              </a:ext>
            </a:extLst>
          </p:cNvPr>
          <p:cNvCxnSpPr>
            <a:cxnSpLocks/>
            <a:stCxn id="3092" idx="0"/>
          </p:cNvCxnSpPr>
          <p:nvPr/>
        </p:nvCxnSpPr>
        <p:spPr>
          <a:xfrm flipV="1">
            <a:off x="7348780" y="7192537"/>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00" name="直线箭头连接符 3099">
            <a:extLst>
              <a:ext uri="{FF2B5EF4-FFF2-40B4-BE49-F238E27FC236}">
                <a16:creationId xmlns:a16="http://schemas.microsoft.com/office/drawing/2014/main" id="{C5B3BBD0-5B31-5C62-D6A5-B4B171E6CB6C}"/>
              </a:ext>
            </a:extLst>
          </p:cNvPr>
          <p:cNvCxnSpPr>
            <a:cxnSpLocks/>
          </p:cNvCxnSpPr>
          <p:nvPr/>
        </p:nvCxnSpPr>
        <p:spPr>
          <a:xfrm flipV="1">
            <a:off x="9143999" y="7186193"/>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01" name="直线箭头连接符 3100">
            <a:extLst>
              <a:ext uri="{FF2B5EF4-FFF2-40B4-BE49-F238E27FC236}">
                <a16:creationId xmlns:a16="http://schemas.microsoft.com/office/drawing/2014/main" id="{03F05C31-55EF-B030-9362-3DEB302C5543}"/>
              </a:ext>
            </a:extLst>
          </p:cNvPr>
          <p:cNvCxnSpPr>
            <a:cxnSpLocks/>
          </p:cNvCxnSpPr>
          <p:nvPr/>
        </p:nvCxnSpPr>
        <p:spPr>
          <a:xfrm flipV="1">
            <a:off x="10939218" y="7186193"/>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02" name="直线箭头连接符 3101">
            <a:extLst>
              <a:ext uri="{FF2B5EF4-FFF2-40B4-BE49-F238E27FC236}">
                <a16:creationId xmlns:a16="http://schemas.microsoft.com/office/drawing/2014/main" id="{7A3AF142-0A1D-36FD-DD5D-B2F8E350C50B}"/>
              </a:ext>
            </a:extLst>
          </p:cNvPr>
          <p:cNvCxnSpPr>
            <a:cxnSpLocks/>
          </p:cNvCxnSpPr>
          <p:nvPr/>
        </p:nvCxnSpPr>
        <p:spPr>
          <a:xfrm flipV="1">
            <a:off x="9136216" y="4774101"/>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03" name="直线箭头连接符 3102">
            <a:extLst>
              <a:ext uri="{FF2B5EF4-FFF2-40B4-BE49-F238E27FC236}">
                <a16:creationId xmlns:a16="http://schemas.microsoft.com/office/drawing/2014/main" id="{A0043D70-47D4-8BC5-193A-EB85CD900938}"/>
              </a:ext>
            </a:extLst>
          </p:cNvPr>
          <p:cNvCxnSpPr>
            <a:cxnSpLocks/>
          </p:cNvCxnSpPr>
          <p:nvPr/>
        </p:nvCxnSpPr>
        <p:spPr>
          <a:xfrm flipV="1">
            <a:off x="10931434" y="4761937"/>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04" name="直线箭头连接符 3103">
            <a:extLst>
              <a:ext uri="{FF2B5EF4-FFF2-40B4-BE49-F238E27FC236}">
                <a16:creationId xmlns:a16="http://schemas.microsoft.com/office/drawing/2014/main" id="{DEA5E8A9-13D1-D1FF-FE93-FF847EF18654}"/>
              </a:ext>
            </a:extLst>
          </p:cNvPr>
          <p:cNvCxnSpPr>
            <a:cxnSpLocks/>
          </p:cNvCxnSpPr>
          <p:nvPr/>
        </p:nvCxnSpPr>
        <p:spPr>
          <a:xfrm flipV="1">
            <a:off x="7364347" y="4761937"/>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05" name="直线箭头连接符 3104">
            <a:extLst>
              <a:ext uri="{FF2B5EF4-FFF2-40B4-BE49-F238E27FC236}">
                <a16:creationId xmlns:a16="http://schemas.microsoft.com/office/drawing/2014/main" id="{85D06F60-9F71-F0D7-767E-A0DE35416B58}"/>
              </a:ext>
            </a:extLst>
          </p:cNvPr>
          <p:cNvCxnSpPr>
            <a:stCxn id="3098" idx="2"/>
            <a:endCxn id="3092" idx="0"/>
          </p:cNvCxnSpPr>
          <p:nvPr/>
        </p:nvCxnSpPr>
        <p:spPr>
          <a:xfrm flipH="1">
            <a:off x="7348780" y="4775687"/>
            <a:ext cx="3590440" cy="3135230"/>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06" name="直线箭头连接符 3105">
            <a:extLst>
              <a:ext uri="{FF2B5EF4-FFF2-40B4-BE49-F238E27FC236}">
                <a16:creationId xmlns:a16="http://schemas.microsoft.com/office/drawing/2014/main" id="{CA6D13A7-8F39-C41B-7D90-C4C830DB2ACD}"/>
              </a:ext>
            </a:extLst>
          </p:cNvPr>
          <p:cNvCxnSpPr>
            <a:cxnSpLocks/>
            <a:stCxn id="3098" idx="2"/>
            <a:endCxn id="3093" idx="0"/>
          </p:cNvCxnSpPr>
          <p:nvPr/>
        </p:nvCxnSpPr>
        <p:spPr>
          <a:xfrm flipH="1">
            <a:off x="9144000" y="4775687"/>
            <a:ext cx="1795220" cy="3128886"/>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07" name="直线箭头连接符 3106">
            <a:extLst>
              <a:ext uri="{FF2B5EF4-FFF2-40B4-BE49-F238E27FC236}">
                <a16:creationId xmlns:a16="http://schemas.microsoft.com/office/drawing/2014/main" id="{5A24DC99-15AF-B8BD-CF73-A09BC2F234A7}"/>
              </a:ext>
            </a:extLst>
          </p:cNvPr>
          <p:cNvCxnSpPr>
            <a:cxnSpLocks/>
            <a:endCxn id="3094" idx="0"/>
          </p:cNvCxnSpPr>
          <p:nvPr/>
        </p:nvCxnSpPr>
        <p:spPr>
          <a:xfrm flipH="1">
            <a:off x="10939220" y="4862333"/>
            <a:ext cx="15565" cy="3042240"/>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09" name="直线箭头连接符 3108">
            <a:extLst>
              <a:ext uri="{FF2B5EF4-FFF2-40B4-BE49-F238E27FC236}">
                <a16:creationId xmlns:a16="http://schemas.microsoft.com/office/drawing/2014/main" id="{7D297B99-3AF2-E064-4A1C-64DEFC15D143}"/>
              </a:ext>
            </a:extLst>
          </p:cNvPr>
          <p:cNvCxnSpPr>
            <a:cxnSpLocks/>
            <a:stCxn id="3096" idx="2"/>
            <a:endCxn id="3092" idx="0"/>
          </p:cNvCxnSpPr>
          <p:nvPr/>
        </p:nvCxnSpPr>
        <p:spPr>
          <a:xfrm>
            <a:off x="7348780" y="4782031"/>
            <a:ext cx="0" cy="3128886"/>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08" name="直线箭头连接符 3107">
            <a:extLst>
              <a:ext uri="{FF2B5EF4-FFF2-40B4-BE49-F238E27FC236}">
                <a16:creationId xmlns:a16="http://schemas.microsoft.com/office/drawing/2014/main" id="{9A5BAF3F-07AF-1CBC-EDFF-18F2590F151D}"/>
              </a:ext>
            </a:extLst>
          </p:cNvPr>
          <p:cNvCxnSpPr>
            <a:cxnSpLocks/>
            <a:endCxn id="3092" idx="0"/>
          </p:cNvCxnSpPr>
          <p:nvPr/>
        </p:nvCxnSpPr>
        <p:spPr>
          <a:xfrm flipH="1">
            <a:off x="7348780" y="4862333"/>
            <a:ext cx="1787436" cy="3048584"/>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10" name="直线箭头连接符 3109">
            <a:extLst>
              <a:ext uri="{FF2B5EF4-FFF2-40B4-BE49-F238E27FC236}">
                <a16:creationId xmlns:a16="http://schemas.microsoft.com/office/drawing/2014/main" id="{D11BE215-66A6-F9B1-12C7-2F3D97862871}"/>
              </a:ext>
            </a:extLst>
          </p:cNvPr>
          <p:cNvCxnSpPr>
            <a:cxnSpLocks/>
            <a:endCxn id="3093" idx="0"/>
          </p:cNvCxnSpPr>
          <p:nvPr/>
        </p:nvCxnSpPr>
        <p:spPr>
          <a:xfrm>
            <a:off x="7379914" y="4862333"/>
            <a:ext cx="1764086" cy="3042240"/>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11" name="直线箭头连接符 3110">
            <a:extLst>
              <a:ext uri="{FF2B5EF4-FFF2-40B4-BE49-F238E27FC236}">
                <a16:creationId xmlns:a16="http://schemas.microsoft.com/office/drawing/2014/main" id="{A1A85ADA-B359-2794-0C93-DD76D1DD6DCE}"/>
              </a:ext>
            </a:extLst>
          </p:cNvPr>
          <p:cNvCxnSpPr>
            <a:cxnSpLocks/>
            <a:stCxn id="3097" idx="2"/>
            <a:endCxn id="3093" idx="0"/>
          </p:cNvCxnSpPr>
          <p:nvPr/>
        </p:nvCxnSpPr>
        <p:spPr>
          <a:xfrm>
            <a:off x="9144000" y="4775687"/>
            <a:ext cx="0" cy="3128886"/>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12" name="直线箭头连接符 3111">
            <a:extLst>
              <a:ext uri="{FF2B5EF4-FFF2-40B4-BE49-F238E27FC236}">
                <a16:creationId xmlns:a16="http://schemas.microsoft.com/office/drawing/2014/main" id="{298F49C2-817F-57C7-1590-39417CA916AF}"/>
              </a:ext>
            </a:extLst>
          </p:cNvPr>
          <p:cNvCxnSpPr>
            <a:cxnSpLocks/>
            <a:stCxn id="3096" idx="2"/>
            <a:endCxn id="3094" idx="0"/>
          </p:cNvCxnSpPr>
          <p:nvPr/>
        </p:nvCxnSpPr>
        <p:spPr>
          <a:xfrm>
            <a:off x="7348780" y="4782031"/>
            <a:ext cx="3590440" cy="3122542"/>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13" name="直线箭头连接符 3112">
            <a:extLst>
              <a:ext uri="{FF2B5EF4-FFF2-40B4-BE49-F238E27FC236}">
                <a16:creationId xmlns:a16="http://schemas.microsoft.com/office/drawing/2014/main" id="{BEA140D0-F8B0-EAE8-1EAB-C0706F303B87}"/>
              </a:ext>
            </a:extLst>
          </p:cNvPr>
          <p:cNvCxnSpPr>
            <a:cxnSpLocks/>
            <a:endCxn id="3094" idx="0"/>
          </p:cNvCxnSpPr>
          <p:nvPr/>
        </p:nvCxnSpPr>
        <p:spPr>
          <a:xfrm>
            <a:off x="9159566" y="4862333"/>
            <a:ext cx="1779654" cy="3042240"/>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127" name="文本框 3126">
            <a:extLst>
              <a:ext uri="{FF2B5EF4-FFF2-40B4-BE49-F238E27FC236}">
                <a16:creationId xmlns:a16="http://schemas.microsoft.com/office/drawing/2014/main" id="{9DD725A6-5523-34FB-DA45-57A803D72E38}"/>
              </a:ext>
            </a:extLst>
          </p:cNvPr>
          <p:cNvSpPr txBox="1"/>
          <p:nvPr/>
        </p:nvSpPr>
        <p:spPr>
          <a:xfrm flipH="1">
            <a:off x="8835626" y="3250806"/>
            <a:ext cx="753763" cy="461665"/>
          </a:xfrm>
          <a:prstGeom prst="rect">
            <a:avLst/>
          </a:prstGeom>
          <a:noFill/>
        </p:spPr>
        <p:txBody>
          <a:bodyPr wrap="square" rtlCol="0">
            <a:spAutoFit/>
          </a:bodyPr>
          <a:lstStyle/>
          <a:p>
            <a:r>
              <a:rPr kumimoji="1" lang="zh-CN" altLang="en-US" sz="2400" dirty="0"/>
              <a:t>爱</a:t>
            </a:r>
          </a:p>
        </p:txBody>
      </p:sp>
      <p:sp>
        <p:nvSpPr>
          <p:cNvPr id="3129" name="文本框 3128">
            <a:extLst>
              <a:ext uri="{FF2B5EF4-FFF2-40B4-BE49-F238E27FC236}">
                <a16:creationId xmlns:a16="http://schemas.microsoft.com/office/drawing/2014/main" id="{F2AB749E-2119-C5D1-0F81-6092ED78FB11}"/>
              </a:ext>
            </a:extLst>
          </p:cNvPr>
          <p:cNvSpPr txBox="1"/>
          <p:nvPr/>
        </p:nvSpPr>
        <p:spPr>
          <a:xfrm>
            <a:off x="13208613" y="9233074"/>
            <a:ext cx="492443" cy="461665"/>
          </a:xfrm>
          <a:prstGeom prst="rect">
            <a:avLst/>
          </a:prstGeom>
          <a:noFill/>
        </p:spPr>
        <p:txBody>
          <a:bodyPr wrap="none" rtlCol="0">
            <a:spAutoFit/>
          </a:bodyPr>
          <a:lstStyle/>
          <a:p>
            <a:r>
              <a:rPr kumimoji="1" lang="zh-CN" altLang="en-US" sz="2400" dirty="0"/>
              <a:t>我</a:t>
            </a:r>
          </a:p>
        </p:txBody>
      </p:sp>
      <p:sp>
        <p:nvSpPr>
          <p:cNvPr id="3130" name="文本框 3129">
            <a:extLst>
              <a:ext uri="{FF2B5EF4-FFF2-40B4-BE49-F238E27FC236}">
                <a16:creationId xmlns:a16="http://schemas.microsoft.com/office/drawing/2014/main" id="{F47CE8F3-1E90-55D9-30D3-886564A573FB}"/>
              </a:ext>
            </a:extLst>
          </p:cNvPr>
          <p:cNvSpPr txBox="1"/>
          <p:nvPr/>
        </p:nvSpPr>
        <p:spPr>
          <a:xfrm>
            <a:off x="14996050" y="9233074"/>
            <a:ext cx="356188" cy="461665"/>
          </a:xfrm>
          <a:prstGeom prst="rect">
            <a:avLst/>
          </a:prstGeom>
          <a:noFill/>
        </p:spPr>
        <p:txBody>
          <a:bodyPr wrap="none" rtlCol="0">
            <a:spAutoFit/>
          </a:bodyPr>
          <a:lstStyle/>
          <a:p>
            <a:r>
              <a:rPr kumimoji="1" lang="en-US" altLang="zh-CN" sz="2400" dirty="0"/>
              <a:t>?</a:t>
            </a:r>
            <a:endParaRPr kumimoji="1" lang="zh-CN" altLang="en-US" sz="2400" dirty="0"/>
          </a:p>
        </p:txBody>
      </p:sp>
      <p:sp>
        <p:nvSpPr>
          <p:cNvPr id="3131" name="文本框 3130">
            <a:extLst>
              <a:ext uri="{FF2B5EF4-FFF2-40B4-BE49-F238E27FC236}">
                <a16:creationId xmlns:a16="http://schemas.microsoft.com/office/drawing/2014/main" id="{42EB5461-7507-2702-04B3-3EDC568925C9}"/>
              </a:ext>
            </a:extLst>
          </p:cNvPr>
          <p:cNvSpPr txBox="1"/>
          <p:nvPr/>
        </p:nvSpPr>
        <p:spPr>
          <a:xfrm>
            <a:off x="16799051" y="9233074"/>
            <a:ext cx="492443" cy="461665"/>
          </a:xfrm>
          <a:prstGeom prst="rect">
            <a:avLst/>
          </a:prstGeom>
          <a:noFill/>
        </p:spPr>
        <p:txBody>
          <a:bodyPr wrap="none" rtlCol="0">
            <a:spAutoFit/>
          </a:bodyPr>
          <a:lstStyle/>
          <a:p>
            <a:r>
              <a:rPr kumimoji="1" lang="zh-CN" altLang="en-US" sz="2400" dirty="0"/>
              <a:t>你</a:t>
            </a:r>
          </a:p>
        </p:txBody>
      </p:sp>
      <p:sp>
        <p:nvSpPr>
          <p:cNvPr id="3132" name="矩形 3131">
            <a:extLst>
              <a:ext uri="{FF2B5EF4-FFF2-40B4-BE49-F238E27FC236}">
                <a16:creationId xmlns:a16="http://schemas.microsoft.com/office/drawing/2014/main" id="{1C690817-635B-FDFA-2735-DD58310EC474}"/>
              </a:ext>
            </a:extLst>
          </p:cNvPr>
          <p:cNvSpPr/>
          <p:nvPr/>
        </p:nvSpPr>
        <p:spPr>
          <a:xfrm>
            <a:off x="12734437" y="7900339"/>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1</a:t>
            </a:r>
            <a:endParaRPr kumimoji="1" lang="zh-CN" altLang="en-US" sz="2400" dirty="0"/>
          </a:p>
        </p:txBody>
      </p:sp>
      <p:sp>
        <p:nvSpPr>
          <p:cNvPr id="3133" name="矩形 3132">
            <a:extLst>
              <a:ext uri="{FF2B5EF4-FFF2-40B4-BE49-F238E27FC236}">
                <a16:creationId xmlns:a16="http://schemas.microsoft.com/office/drawing/2014/main" id="{A6A11D0E-C558-8EF0-8AE7-BA71F990D93E}"/>
              </a:ext>
            </a:extLst>
          </p:cNvPr>
          <p:cNvSpPr/>
          <p:nvPr/>
        </p:nvSpPr>
        <p:spPr>
          <a:xfrm>
            <a:off x="14529657" y="7893995"/>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2</a:t>
            </a:r>
            <a:endParaRPr kumimoji="1" lang="zh-CN" altLang="en-US" sz="2400" dirty="0"/>
          </a:p>
        </p:txBody>
      </p:sp>
      <p:sp>
        <p:nvSpPr>
          <p:cNvPr id="3134" name="矩形 3133">
            <a:extLst>
              <a:ext uri="{FF2B5EF4-FFF2-40B4-BE49-F238E27FC236}">
                <a16:creationId xmlns:a16="http://schemas.microsoft.com/office/drawing/2014/main" id="{916DEAAD-E77A-BF8A-8836-A0FD13CBC505}"/>
              </a:ext>
            </a:extLst>
          </p:cNvPr>
          <p:cNvSpPr/>
          <p:nvPr/>
        </p:nvSpPr>
        <p:spPr>
          <a:xfrm>
            <a:off x="16324877" y="7893995"/>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3</a:t>
            </a:r>
            <a:endParaRPr kumimoji="1" lang="zh-CN" altLang="en-US" sz="2400" dirty="0"/>
          </a:p>
        </p:txBody>
      </p:sp>
      <p:sp>
        <p:nvSpPr>
          <p:cNvPr id="3135" name="圆角矩形 3134">
            <a:extLst>
              <a:ext uri="{FF2B5EF4-FFF2-40B4-BE49-F238E27FC236}">
                <a16:creationId xmlns:a16="http://schemas.microsoft.com/office/drawing/2014/main" id="{60914641-70F7-AA03-EE19-D20630A5E35A}"/>
              </a:ext>
            </a:extLst>
          </p:cNvPr>
          <p:cNvSpPr/>
          <p:nvPr/>
        </p:nvSpPr>
        <p:spPr>
          <a:xfrm>
            <a:off x="12734437" y="5480317"/>
            <a:ext cx="4954291" cy="1704814"/>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Encoder x N</a:t>
            </a:r>
            <a:endParaRPr kumimoji="1" lang="zh-CN" altLang="en-US" sz="2400" dirty="0"/>
          </a:p>
        </p:txBody>
      </p:sp>
      <p:sp>
        <p:nvSpPr>
          <p:cNvPr id="3136" name="矩形 3135">
            <a:extLst>
              <a:ext uri="{FF2B5EF4-FFF2-40B4-BE49-F238E27FC236}">
                <a16:creationId xmlns:a16="http://schemas.microsoft.com/office/drawing/2014/main" id="{F8D00A08-4204-A7F7-98FE-A879645E47E4}"/>
              </a:ext>
            </a:extLst>
          </p:cNvPr>
          <p:cNvSpPr/>
          <p:nvPr/>
        </p:nvSpPr>
        <p:spPr>
          <a:xfrm>
            <a:off x="12734437" y="3857053"/>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1’</a:t>
            </a:r>
            <a:endParaRPr kumimoji="1" lang="zh-CN" altLang="en-US" sz="2400" dirty="0"/>
          </a:p>
        </p:txBody>
      </p:sp>
      <p:sp>
        <p:nvSpPr>
          <p:cNvPr id="3137" name="矩形 3136">
            <a:extLst>
              <a:ext uri="{FF2B5EF4-FFF2-40B4-BE49-F238E27FC236}">
                <a16:creationId xmlns:a16="http://schemas.microsoft.com/office/drawing/2014/main" id="{FDF64E70-4479-ABC1-D550-FA92AAEA5960}"/>
              </a:ext>
            </a:extLst>
          </p:cNvPr>
          <p:cNvSpPr/>
          <p:nvPr/>
        </p:nvSpPr>
        <p:spPr>
          <a:xfrm>
            <a:off x="14529657" y="3850709"/>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2’</a:t>
            </a:r>
            <a:endParaRPr kumimoji="1" lang="zh-CN" altLang="en-US" sz="2400" dirty="0"/>
          </a:p>
        </p:txBody>
      </p:sp>
      <p:sp>
        <p:nvSpPr>
          <p:cNvPr id="3138" name="矩形 3137">
            <a:extLst>
              <a:ext uri="{FF2B5EF4-FFF2-40B4-BE49-F238E27FC236}">
                <a16:creationId xmlns:a16="http://schemas.microsoft.com/office/drawing/2014/main" id="{B9440AFA-B97A-F9BB-DC85-5D808C849D27}"/>
              </a:ext>
            </a:extLst>
          </p:cNvPr>
          <p:cNvSpPr/>
          <p:nvPr/>
        </p:nvSpPr>
        <p:spPr>
          <a:xfrm>
            <a:off x="16324877" y="3850709"/>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3’</a:t>
            </a:r>
            <a:endParaRPr kumimoji="1" lang="zh-CN" altLang="en-US" sz="2400" dirty="0"/>
          </a:p>
        </p:txBody>
      </p:sp>
      <p:cxnSp>
        <p:nvCxnSpPr>
          <p:cNvPr id="3139" name="直线箭头连接符 3138">
            <a:extLst>
              <a:ext uri="{FF2B5EF4-FFF2-40B4-BE49-F238E27FC236}">
                <a16:creationId xmlns:a16="http://schemas.microsoft.com/office/drawing/2014/main" id="{15D0A973-F8F5-A1A4-D237-19223442A919}"/>
              </a:ext>
            </a:extLst>
          </p:cNvPr>
          <p:cNvCxnSpPr>
            <a:cxnSpLocks/>
            <a:stCxn id="3132" idx="0"/>
          </p:cNvCxnSpPr>
          <p:nvPr/>
        </p:nvCxnSpPr>
        <p:spPr>
          <a:xfrm flipV="1">
            <a:off x="13416363" y="7181959"/>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40" name="直线箭头连接符 3139">
            <a:extLst>
              <a:ext uri="{FF2B5EF4-FFF2-40B4-BE49-F238E27FC236}">
                <a16:creationId xmlns:a16="http://schemas.microsoft.com/office/drawing/2014/main" id="{77490C77-386B-C9B8-EFC0-1C29358F1017}"/>
              </a:ext>
            </a:extLst>
          </p:cNvPr>
          <p:cNvCxnSpPr>
            <a:cxnSpLocks/>
          </p:cNvCxnSpPr>
          <p:nvPr/>
        </p:nvCxnSpPr>
        <p:spPr>
          <a:xfrm flipV="1">
            <a:off x="15211582" y="7175615"/>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41" name="直线箭头连接符 3140">
            <a:extLst>
              <a:ext uri="{FF2B5EF4-FFF2-40B4-BE49-F238E27FC236}">
                <a16:creationId xmlns:a16="http://schemas.microsoft.com/office/drawing/2014/main" id="{8CEA0A8E-8605-B843-2732-B14BB05092EA}"/>
              </a:ext>
            </a:extLst>
          </p:cNvPr>
          <p:cNvCxnSpPr>
            <a:cxnSpLocks/>
          </p:cNvCxnSpPr>
          <p:nvPr/>
        </p:nvCxnSpPr>
        <p:spPr>
          <a:xfrm flipV="1">
            <a:off x="17006801" y="7175615"/>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42" name="直线箭头连接符 3141">
            <a:extLst>
              <a:ext uri="{FF2B5EF4-FFF2-40B4-BE49-F238E27FC236}">
                <a16:creationId xmlns:a16="http://schemas.microsoft.com/office/drawing/2014/main" id="{268415B7-D351-DF1E-72B9-EEE9D72E22B9}"/>
              </a:ext>
            </a:extLst>
          </p:cNvPr>
          <p:cNvCxnSpPr>
            <a:cxnSpLocks/>
          </p:cNvCxnSpPr>
          <p:nvPr/>
        </p:nvCxnSpPr>
        <p:spPr>
          <a:xfrm flipV="1">
            <a:off x="15203799" y="4763523"/>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43" name="直线箭头连接符 3142">
            <a:extLst>
              <a:ext uri="{FF2B5EF4-FFF2-40B4-BE49-F238E27FC236}">
                <a16:creationId xmlns:a16="http://schemas.microsoft.com/office/drawing/2014/main" id="{D11D1269-01EA-F323-B6FD-698181A9FC99}"/>
              </a:ext>
            </a:extLst>
          </p:cNvPr>
          <p:cNvCxnSpPr>
            <a:cxnSpLocks/>
          </p:cNvCxnSpPr>
          <p:nvPr/>
        </p:nvCxnSpPr>
        <p:spPr>
          <a:xfrm flipV="1">
            <a:off x="16999017" y="4751359"/>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44" name="直线箭头连接符 3143">
            <a:extLst>
              <a:ext uri="{FF2B5EF4-FFF2-40B4-BE49-F238E27FC236}">
                <a16:creationId xmlns:a16="http://schemas.microsoft.com/office/drawing/2014/main" id="{CA38C729-0A07-2251-EC6A-87D24D2F0598}"/>
              </a:ext>
            </a:extLst>
          </p:cNvPr>
          <p:cNvCxnSpPr>
            <a:cxnSpLocks/>
          </p:cNvCxnSpPr>
          <p:nvPr/>
        </p:nvCxnSpPr>
        <p:spPr>
          <a:xfrm flipV="1">
            <a:off x="13431930" y="4751359"/>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45" name="直线箭头连接符 3144">
            <a:extLst>
              <a:ext uri="{FF2B5EF4-FFF2-40B4-BE49-F238E27FC236}">
                <a16:creationId xmlns:a16="http://schemas.microsoft.com/office/drawing/2014/main" id="{2FEB8C93-E0FB-86FA-42B0-B062DB673E6D}"/>
              </a:ext>
            </a:extLst>
          </p:cNvPr>
          <p:cNvCxnSpPr>
            <a:stCxn id="3138" idx="2"/>
            <a:endCxn id="3132" idx="0"/>
          </p:cNvCxnSpPr>
          <p:nvPr/>
        </p:nvCxnSpPr>
        <p:spPr>
          <a:xfrm flipH="1">
            <a:off x="13416363" y="4765109"/>
            <a:ext cx="3590440" cy="3135230"/>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46" name="直线箭头连接符 3145">
            <a:extLst>
              <a:ext uri="{FF2B5EF4-FFF2-40B4-BE49-F238E27FC236}">
                <a16:creationId xmlns:a16="http://schemas.microsoft.com/office/drawing/2014/main" id="{D046F661-F444-F2E6-78E9-0033EF17CFD5}"/>
              </a:ext>
            </a:extLst>
          </p:cNvPr>
          <p:cNvCxnSpPr>
            <a:cxnSpLocks/>
            <a:stCxn id="3138" idx="2"/>
            <a:endCxn id="3133" idx="0"/>
          </p:cNvCxnSpPr>
          <p:nvPr/>
        </p:nvCxnSpPr>
        <p:spPr>
          <a:xfrm flipH="1">
            <a:off x="15211583" y="4765109"/>
            <a:ext cx="1795220" cy="3128886"/>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47" name="直线箭头连接符 3146">
            <a:extLst>
              <a:ext uri="{FF2B5EF4-FFF2-40B4-BE49-F238E27FC236}">
                <a16:creationId xmlns:a16="http://schemas.microsoft.com/office/drawing/2014/main" id="{92C1C4E4-76B7-0407-6876-36F64A19D03A}"/>
              </a:ext>
            </a:extLst>
          </p:cNvPr>
          <p:cNvCxnSpPr>
            <a:cxnSpLocks/>
            <a:endCxn id="3134" idx="0"/>
          </p:cNvCxnSpPr>
          <p:nvPr/>
        </p:nvCxnSpPr>
        <p:spPr>
          <a:xfrm flipH="1">
            <a:off x="17006803" y="4851755"/>
            <a:ext cx="15565" cy="3042240"/>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48" name="直线箭头连接符 3147">
            <a:extLst>
              <a:ext uri="{FF2B5EF4-FFF2-40B4-BE49-F238E27FC236}">
                <a16:creationId xmlns:a16="http://schemas.microsoft.com/office/drawing/2014/main" id="{D9A56D71-CC83-E283-1E1B-246ADE327501}"/>
              </a:ext>
            </a:extLst>
          </p:cNvPr>
          <p:cNvCxnSpPr>
            <a:cxnSpLocks/>
            <a:endCxn id="3132" idx="0"/>
          </p:cNvCxnSpPr>
          <p:nvPr/>
        </p:nvCxnSpPr>
        <p:spPr>
          <a:xfrm flipH="1">
            <a:off x="13416363" y="4851755"/>
            <a:ext cx="1787436" cy="3048584"/>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49" name="直线箭头连接符 3148">
            <a:extLst>
              <a:ext uri="{FF2B5EF4-FFF2-40B4-BE49-F238E27FC236}">
                <a16:creationId xmlns:a16="http://schemas.microsoft.com/office/drawing/2014/main" id="{69F26C78-E53B-367B-FA23-E0E8F47E6465}"/>
              </a:ext>
            </a:extLst>
          </p:cNvPr>
          <p:cNvCxnSpPr>
            <a:cxnSpLocks/>
            <a:stCxn id="3136" idx="2"/>
            <a:endCxn id="3132" idx="0"/>
          </p:cNvCxnSpPr>
          <p:nvPr/>
        </p:nvCxnSpPr>
        <p:spPr>
          <a:xfrm>
            <a:off x="13416363" y="4771453"/>
            <a:ext cx="0" cy="3128886"/>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50" name="直线箭头连接符 3149">
            <a:extLst>
              <a:ext uri="{FF2B5EF4-FFF2-40B4-BE49-F238E27FC236}">
                <a16:creationId xmlns:a16="http://schemas.microsoft.com/office/drawing/2014/main" id="{D49863DA-3550-47FE-BE95-B23A894175A7}"/>
              </a:ext>
            </a:extLst>
          </p:cNvPr>
          <p:cNvCxnSpPr>
            <a:cxnSpLocks/>
            <a:endCxn id="3133" idx="0"/>
          </p:cNvCxnSpPr>
          <p:nvPr/>
        </p:nvCxnSpPr>
        <p:spPr>
          <a:xfrm>
            <a:off x="13447497" y="4851755"/>
            <a:ext cx="1764086" cy="3042240"/>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51" name="直线箭头连接符 3150">
            <a:extLst>
              <a:ext uri="{FF2B5EF4-FFF2-40B4-BE49-F238E27FC236}">
                <a16:creationId xmlns:a16="http://schemas.microsoft.com/office/drawing/2014/main" id="{18E82415-6D78-6FC9-366E-9A326DA0079C}"/>
              </a:ext>
            </a:extLst>
          </p:cNvPr>
          <p:cNvCxnSpPr>
            <a:cxnSpLocks/>
            <a:stCxn id="3137" idx="2"/>
            <a:endCxn id="3133" idx="0"/>
          </p:cNvCxnSpPr>
          <p:nvPr/>
        </p:nvCxnSpPr>
        <p:spPr>
          <a:xfrm>
            <a:off x="15211583" y="4765109"/>
            <a:ext cx="0" cy="3128886"/>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52" name="直线箭头连接符 3151">
            <a:extLst>
              <a:ext uri="{FF2B5EF4-FFF2-40B4-BE49-F238E27FC236}">
                <a16:creationId xmlns:a16="http://schemas.microsoft.com/office/drawing/2014/main" id="{570FA106-8CF3-FBF1-1B8D-72CEEF335629}"/>
              </a:ext>
            </a:extLst>
          </p:cNvPr>
          <p:cNvCxnSpPr>
            <a:cxnSpLocks/>
            <a:stCxn id="3136" idx="2"/>
            <a:endCxn id="3134" idx="0"/>
          </p:cNvCxnSpPr>
          <p:nvPr/>
        </p:nvCxnSpPr>
        <p:spPr>
          <a:xfrm>
            <a:off x="13416363" y="4771453"/>
            <a:ext cx="3590440" cy="3122542"/>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53" name="直线箭头连接符 3152">
            <a:extLst>
              <a:ext uri="{FF2B5EF4-FFF2-40B4-BE49-F238E27FC236}">
                <a16:creationId xmlns:a16="http://schemas.microsoft.com/office/drawing/2014/main" id="{EB30A487-5E4D-70E3-1A54-F2A6AC196F0E}"/>
              </a:ext>
            </a:extLst>
          </p:cNvPr>
          <p:cNvCxnSpPr>
            <a:cxnSpLocks/>
            <a:endCxn id="3134" idx="0"/>
          </p:cNvCxnSpPr>
          <p:nvPr/>
        </p:nvCxnSpPr>
        <p:spPr>
          <a:xfrm>
            <a:off x="15227149" y="4851755"/>
            <a:ext cx="1779654" cy="3042240"/>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155" name="矩形 3154">
            <a:extLst>
              <a:ext uri="{FF2B5EF4-FFF2-40B4-BE49-F238E27FC236}">
                <a16:creationId xmlns:a16="http://schemas.microsoft.com/office/drawing/2014/main" id="{87C63EDA-2E81-75AB-50DF-8692C7F681A3}"/>
              </a:ext>
            </a:extLst>
          </p:cNvPr>
          <p:cNvSpPr/>
          <p:nvPr/>
        </p:nvSpPr>
        <p:spPr>
          <a:xfrm>
            <a:off x="12734437" y="2635624"/>
            <a:ext cx="1363851" cy="613667"/>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158" name="直线箭头连接符 3157">
            <a:extLst>
              <a:ext uri="{FF2B5EF4-FFF2-40B4-BE49-F238E27FC236}">
                <a16:creationId xmlns:a16="http://schemas.microsoft.com/office/drawing/2014/main" id="{C52D67DD-CEDE-43B2-C992-D3B1657C8DCE}"/>
              </a:ext>
            </a:extLst>
          </p:cNvPr>
          <p:cNvCxnSpPr>
            <a:stCxn id="3136" idx="0"/>
            <a:endCxn id="3155" idx="2"/>
          </p:cNvCxnSpPr>
          <p:nvPr/>
        </p:nvCxnSpPr>
        <p:spPr>
          <a:xfrm flipV="1">
            <a:off x="13416363" y="3249291"/>
            <a:ext cx="0" cy="6077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59" name="文本框 3158">
            <a:extLst>
              <a:ext uri="{FF2B5EF4-FFF2-40B4-BE49-F238E27FC236}">
                <a16:creationId xmlns:a16="http://schemas.microsoft.com/office/drawing/2014/main" id="{3F8AC5C6-1AE5-E100-0908-F412920C4F70}"/>
              </a:ext>
            </a:extLst>
          </p:cNvPr>
          <p:cNvSpPr txBox="1"/>
          <p:nvPr/>
        </p:nvSpPr>
        <p:spPr>
          <a:xfrm>
            <a:off x="12828435" y="2069465"/>
            <a:ext cx="1653204" cy="830997"/>
          </a:xfrm>
          <a:prstGeom prst="rect">
            <a:avLst/>
          </a:prstGeom>
          <a:noFill/>
        </p:spPr>
        <p:txBody>
          <a:bodyPr wrap="square" rtlCol="0">
            <a:spAutoFit/>
          </a:bodyPr>
          <a:lstStyle/>
          <a:p>
            <a:r>
              <a:rPr kumimoji="1" lang="en-US" altLang="zh-CN" sz="2400" dirty="0">
                <a:latin typeface="Times New Roman" panose="02020603050405020304" pitchFamily="18" charset="0"/>
                <a:cs typeface="Times New Roman" panose="02020603050405020304" pitchFamily="18" charset="0"/>
              </a:rPr>
              <a:t>Positive</a:t>
            </a:r>
          </a:p>
          <a:p>
            <a:endParaRPr kumimoji="1" lang="zh-CN" altLang="en-US" sz="2400"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19734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406A4-83A0-187D-9092-4E19AAABAF74}"/>
            </a:ext>
          </a:extLst>
        </p:cNvPr>
        <p:cNvGrpSpPr/>
        <p:nvPr/>
      </p:nvGrpSpPr>
      <p:grpSpPr>
        <a:xfrm>
          <a:off x="0" y="0"/>
          <a:ext cx="0" cy="0"/>
          <a:chOff x="0" y="0"/>
          <a:chExt cx="0" cy="0"/>
        </a:xfrm>
      </p:grpSpPr>
      <p:sp>
        <p:nvSpPr>
          <p:cNvPr id="8" name="矩形 7">
            <a:extLst>
              <a:ext uri="{FF2B5EF4-FFF2-40B4-BE49-F238E27FC236}">
                <a16:creationId xmlns:a16="http://schemas.microsoft.com/office/drawing/2014/main" id="{6467AF70-4829-174C-7AD0-D8B95DB91839}"/>
              </a:ext>
            </a:extLst>
          </p:cNvPr>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00">
              <a:sym typeface="+mn-ea"/>
            </a:endParaRPr>
          </a:p>
        </p:txBody>
      </p:sp>
      <p:sp>
        <p:nvSpPr>
          <p:cNvPr id="3" name="矩形 2">
            <a:extLst>
              <a:ext uri="{FF2B5EF4-FFF2-40B4-BE49-F238E27FC236}">
                <a16:creationId xmlns:a16="http://schemas.microsoft.com/office/drawing/2014/main" id="{A95910A3-3053-EC5D-35E6-D691E5CA2B49}"/>
              </a:ext>
            </a:extLst>
          </p:cNvPr>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a:extLst>
              <a:ext uri="{FF2B5EF4-FFF2-40B4-BE49-F238E27FC236}">
                <a16:creationId xmlns:a16="http://schemas.microsoft.com/office/drawing/2014/main" id="{5B20C711-CEFD-A75A-FE9D-52792615F769}"/>
              </a:ext>
            </a:extLst>
          </p:cNvPr>
          <p:cNvPicPr>
            <a:picLocks noChangeAspect="1"/>
          </p:cNvPicPr>
          <p:nvPr/>
        </p:nvPicPr>
        <p:blipFill>
          <a:blip r:embed="rId9"/>
          <a:stretch>
            <a:fillRect/>
          </a:stretch>
        </p:blipFill>
        <p:spPr>
          <a:xfrm>
            <a:off x="14723745" y="281887"/>
            <a:ext cx="3251835" cy="685800"/>
          </a:xfrm>
          <a:prstGeom prst="rect">
            <a:avLst/>
          </a:prstGeom>
        </p:spPr>
      </p:pic>
      <p:sp>
        <p:nvSpPr>
          <p:cNvPr id="9" name="文本框 8">
            <a:extLst>
              <a:ext uri="{FF2B5EF4-FFF2-40B4-BE49-F238E27FC236}">
                <a16:creationId xmlns:a16="http://schemas.microsoft.com/office/drawing/2014/main" id="{070CAE8F-1889-33AF-A6F1-E617FE4858A5}"/>
              </a:ext>
            </a:extLst>
          </p:cNvPr>
          <p:cNvSpPr txBox="1"/>
          <p:nvPr>
            <p:custDataLst>
              <p:tags r:id="rId4"/>
            </p:custDataLst>
          </p:nvPr>
        </p:nvSpPr>
        <p:spPr>
          <a:xfrm>
            <a:off x="1216660" y="1398905"/>
            <a:ext cx="6753225" cy="670560"/>
          </a:xfrm>
          <a:prstGeom prst="rect">
            <a:avLst/>
          </a:prstGeom>
          <a:noFill/>
        </p:spPr>
        <p:txBody>
          <a:bodyPr wrap="square" rtlCol="0">
            <a:noAutofit/>
          </a:bodyPr>
          <a:lstStyle/>
          <a:p>
            <a:r>
              <a:rPr lang="en-US" altLang="zh-CN" sz="3600" dirty="0"/>
              <a:t>2018</a:t>
            </a:r>
            <a:r>
              <a:rPr lang="zh-CN" altLang="en-US" sz="3600" dirty="0"/>
              <a:t>，</a:t>
            </a:r>
            <a:r>
              <a:rPr lang="en" altLang="zh-CN" sz="3600" dirty="0"/>
              <a:t>GPT</a:t>
            </a:r>
            <a:endParaRPr lang="zh-CN" altLang="en-US" sz="3300" dirty="0">
              <a:solidFill>
                <a:srgbClr val="2E3C63"/>
              </a:solidFill>
            </a:endParaRPr>
          </a:p>
        </p:txBody>
      </p:sp>
      <p:sp>
        <p:nvSpPr>
          <p:cNvPr id="3078" name="文本框 3">
            <a:extLst>
              <a:ext uri="{FF2B5EF4-FFF2-40B4-BE49-F238E27FC236}">
                <a16:creationId xmlns:a16="http://schemas.microsoft.com/office/drawing/2014/main" id="{A84C76AB-EF09-4486-67E0-0548C4C3DDCD}"/>
              </a:ext>
            </a:extLst>
          </p:cNvPr>
          <p:cNvSpPr txBox="1"/>
          <p:nvPr>
            <p:custDataLst>
              <p:tags r:id="rId5"/>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02</a:t>
            </a:r>
          </a:p>
        </p:txBody>
      </p:sp>
      <p:sp>
        <p:nvSpPr>
          <p:cNvPr id="4" name="文本框 3">
            <a:extLst>
              <a:ext uri="{FF2B5EF4-FFF2-40B4-BE49-F238E27FC236}">
                <a16:creationId xmlns:a16="http://schemas.microsoft.com/office/drawing/2014/main" id="{61A95B06-2CF9-A01A-BCEB-E5464859337B}"/>
              </a:ext>
            </a:extLst>
          </p:cNvPr>
          <p:cNvSpPr txBox="1"/>
          <p:nvPr>
            <p:custDataLst>
              <p:tags r:id="rId6"/>
            </p:custDataLst>
          </p:nvPr>
        </p:nvSpPr>
        <p:spPr>
          <a:xfrm>
            <a:off x="1216343" y="258075"/>
            <a:ext cx="12663488" cy="806768"/>
          </a:xfrm>
          <a:prstGeom prst="rect">
            <a:avLst/>
          </a:prstGeom>
          <a:noFill/>
        </p:spPr>
        <p:txBody>
          <a:bodyPr wrap="square" rtlCol="0">
            <a:noAutofit/>
          </a:bodyPr>
          <a:lstStyle/>
          <a:p>
            <a:r>
              <a:rPr lang="en" altLang="zh-CN" sz="4200" dirty="0">
                <a:solidFill>
                  <a:schemeClr val="bg1"/>
                </a:solidFill>
              </a:rPr>
              <a:t>Attention</a:t>
            </a:r>
            <a:r>
              <a:rPr lang="en-US" altLang="zh-CN" sz="4200" dirty="0">
                <a:solidFill>
                  <a:schemeClr val="bg1"/>
                </a:solidFill>
              </a:rPr>
              <a:t>&amp;QKV</a:t>
            </a:r>
            <a:endParaRPr lang="zh-CN" altLang="en-US" sz="4200" dirty="0">
              <a:solidFill>
                <a:schemeClr val="bg1"/>
              </a:solidFill>
            </a:endParaRPr>
          </a:p>
        </p:txBody>
      </p:sp>
      <p:sp>
        <p:nvSpPr>
          <p:cNvPr id="6" name="矩形 5">
            <a:extLst>
              <a:ext uri="{FF2B5EF4-FFF2-40B4-BE49-F238E27FC236}">
                <a16:creationId xmlns:a16="http://schemas.microsoft.com/office/drawing/2014/main" id="{9F931A6C-9F67-B73A-4613-EC78FD6B104D}"/>
              </a:ext>
            </a:extLst>
          </p:cNvPr>
          <p:cNvSpPr/>
          <p:nvPr/>
        </p:nvSpPr>
        <p:spPr>
          <a:xfrm>
            <a:off x="5393715" y="7564316"/>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1</a:t>
            </a:r>
            <a:endParaRPr kumimoji="1" lang="zh-CN" altLang="en-US" sz="2400" dirty="0"/>
          </a:p>
        </p:txBody>
      </p:sp>
      <p:sp>
        <p:nvSpPr>
          <p:cNvPr id="7" name="矩形 6">
            <a:extLst>
              <a:ext uri="{FF2B5EF4-FFF2-40B4-BE49-F238E27FC236}">
                <a16:creationId xmlns:a16="http://schemas.microsoft.com/office/drawing/2014/main" id="{207E02DA-A8B9-9513-ABEC-16F3BD64AC1D}"/>
              </a:ext>
            </a:extLst>
          </p:cNvPr>
          <p:cNvSpPr/>
          <p:nvPr/>
        </p:nvSpPr>
        <p:spPr>
          <a:xfrm>
            <a:off x="7188935" y="7557972"/>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2</a:t>
            </a:r>
            <a:endParaRPr kumimoji="1" lang="zh-CN" altLang="en-US" sz="2400" dirty="0"/>
          </a:p>
        </p:txBody>
      </p:sp>
      <p:sp>
        <p:nvSpPr>
          <p:cNvPr id="11" name="矩形 10">
            <a:extLst>
              <a:ext uri="{FF2B5EF4-FFF2-40B4-BE49-F238E27FC236}">
                <a16:creationId xmlns:a16="http://schemas.microsoft.com/office/drawing/2014/main" id="{B0DD067B-739B-5CC0-6F65-44922DB73E39}"/>
              </a:ext>
            </a:extLst>
          </p:cNvPr>
          <p:cNvSpPr/>
          <p:nvPr/>
        </p:nvSpPr>
        <p:spPr>
          <a:xfrm>
            <a:off x="8984155" y="7557972"/>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3</a:t>
            </a:r>
            <a:endParaRPr kumimoji="1" lang="zh-CN" altLang="en-US" sz="2400" dirty="0"/>
          </a:p>
        </p:txBody>
      </p:sp>
      <p:sp>
        <p:nvSpPr>
          <p:cNvPr id="12" name="圆角矩形 11">
            <a:extLst>
              <a:ext uri="{FF2B5EF4-FFF2-40B4-BE49-F238E27FC236}">
                <a16:creationId xmlns:a16="http://schemas.microsoft.com/office/drawing/2014/main" id="{B618290F-9127-ED9F-C8FA-EF6C87AC3DA0}"/>
              </a:ext>
            </a:extLst>
          </p:cNvPr>
          <p:cNvSpPr/>
          <p:nvPr/>
        </p:nvSpPr>
        <p:spPr>
          <a:xfrm>
            <a:off x="5393715" y="5144294"/>
            <a:ext cx="6749511" cy="1704814"/>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Decoder x N</a:t>
            </a:r>
            <a:endParaRPr kumimoji="1" lang="zh-CN" altLang="en-US" sz="2400" dirty="0"/>
          </a:p>
        </p:txBody>
      </p:sp>
      <p:sp>
        <p:nvSpPr>
          <p:cNvPr id="15" name="矩形 14">
            <a:extLst>
              <a:ext uri="{FF2B5EF4-FFF2-40B4-BE49-F238E27FC236}">
                <a16:creationId xmlns:a16="http://schemas.microsoft.com/office/drawing/2014/main" id="{B48EBF43-A4C2-99B0-7E02-82073D947A66}"/>
              </a:ext>
            </a:extLst>
          </p:cNvPr>
          <p:cNvSpPr/>
          <p:nvPr/>
        </p:nvSpPr>
        <p:spPr>
          <a:xfrm>
            <a:off x="8984155" y="3514686"/>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3’</a:t>
            </a:r>
            <a:endParaRPr kumimoji="1" lang="zh-CN" altLang="en-US" sz="2400" dirty="0"/>
          </a:p>
        </p:txBody>
      </p:sp>
      <p:cxnSp>
        <p:nvCxnSpPr>
          <p:cNvPr id="17" name="直线箭头连接符 16">
            <a:extLst>
              <a:ext uri="{FF2B5EF4-FFF2-40B4-BE49-F238E27FC236}">
                <a16:creationId xmlns:a16="http://schemas.microsoft.com/office/drawing/2014/main" id="{4752CA17-6C92-13CD-A78F-8675B6F70676}"/>
              </a:ext>
            </a:extLst>
          </p:cNvPr>
          <p:cNvCxnSpPr>
            <a:cxnSpLocks/>
            <a:stCxn id="6" idx="0"/>
          </p:cNvCxnSpPr>
          <p:nvPr/>
        </p:nvCxnSpPr>
        <p:spPr>
          <a:xfrm flipV="1">
            <a:off x="6075641" y="6845936"/>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CE1E0EA0-130C-3506-A5F6-09E0066D6EEC}"/>
              </a:ext>
            </a:extLst>
          </p:cNvPr>
          <p:cNvCxnSpPr>
            <a:cxnSpLocks/>
          </p:cNvCxnSpPr>
          <p:nvPr/>
        </p:nvCxnSpPr>
        <p:spPr>
          <a:xfrm flipV="1">
            <a:off x="7870860" y="6839592"/>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D7480E06-B491-CD53-46C8-6D067BA726B1}"/>
              </a:ext>
            </a:extLst>
          </p:cNvPr>
          <p:cNvCxnSpPr>
            <a:cxnSpLocks/>
          </p:cNvCxnSpPr>
          <p:nvPr/>
        </p:nvCxnSpPr>
        <p:spPr>
          <a:xfrm flipV="1">
            <a:off x="9666079" y="6839592"/>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a:extLst>
              <a:ext uri="{FF2B5EF4-FFF2-40B4-BE49-F238E27FC236}">
                <a16:creationId xmlns:a16="http://schemas.microsoft.com/office/drawing/2014/main" id="{535AC3B6-9864-155E-C270-D19B873BE0E5}"/>
              </a:ext>
            </a:extLst>
          </p:cNvPr>
          <p:cNvCxnSpPr>
            <a:cxnSpLocks/>
          </p:cNvCxnSpPr>
          <p:nvPr/>
        </p:nvCxnSpPr>
        <p:spPr>
          <a:xfrm flipV="1">
            <a:off x="9658295" y="4415336"/>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4F11749D-1B0A-79FE-54D7-6C888D394499}"/>
              </a:ext>
            </a:extLst>
          </p:cNvPr>
          <p:cNvSpPr txBox="1"/>
          <p:nvPr/>
        </p:nvSpPr>
        <p:spPr>
          <a:xfrm>
            <a:off x="5867891" y="8896626"/>
            <a:ext cx="1023037" cy="461665"/>
          </a:xfrm>
          <a:prstGeom prst="rect">
            <a:avLst/>
          </a:prstGeom>
          <a:noFill/>
        </p:spPr>
        <p:txBody>
          <a:bodyPr wrap="none" rtlCol="0">
            <a:spAutoFit/>
          </a:bodyPr>
          <a:lstStyle/>
          <a:p>
            <a:r>
              <a:rPr kumimoji="1" lang="en-US" altLang="zh-CN" sz="2400" dirty="0"/>
              <a:t>&lt;</a:t>
            </a:r>
            <a:r>
              <a:rPr kumimoji="1" lang="en-US" altLang="zh-CN" sz="2400" dirty="0" err="1"/>
              <a:t>sos</a:t>
            </a:r>
            <a:r>
              <a:rPr kumimoji="1" lang="en-US" altLang="zh-CN" sz="2400" dirty="0"/>
              <a:t>&gt;</a:t>
            </a:r>
            <a:endParaRPr kumimoji="1" lang="zh-CN" altLang="en-US" sz="2400" dirty="0"/>
          </a:p>
        </p:txBody>
      </p:sp>
      <p:sp>
        <p:nvSpPr>
          <p:cNvPr id="26" name="文本框 25">
            <a:extLst>
              <a:ext uri="{FF2B5EF4-FFF2-40B4-BE49-F238E27FC236}">
                <a16:creationId xmlns:a16="http://schemas.microsoft.com/office/drawing/2014/main" id="{1A2017B9-3848-5A5E-569A-7B3B68AF1D10}"/>
              </a:ext>
            </a:extLst>
          </p:cNvPr>
          <p:cNvSpPr txBox="1"/>
          <p:nvPr/>
        </p:nvSpPr>
        <p:spPr>
          <a:xfrm>
            <a:off x="7655328" y="8896626"/>
            <a:ext cx="269626" cy="461665"/>
          </a:xfrm>
          <a:prstGeom prst="rect">
            <a:avLst/>
          </a:prstGeom>
          <a:noFill/>
        </p:spPr>
        <p:txBody>
          <a:bodyPr wrap="none" rtlCol="0">
            <a:spAutoFit/>
          </a:bodyPr>
          <a:lstStyle/>
          <a:p>
            <a:r>
              <a:rPr kumimoji="1" lang="en-US" altLang="zh-CN" sz="2400" dirty="0"/>
              <a:t>I</a:t>
            </a:r>
            <a:endParaRPr kumimoji="1" lang="zh-CN" altLang="en-US" sz="2400" dirty="0"/>
          </a:p>
        </p:txBody>
      </p:sp>
      <p:sp>
        <p:nvSpPr>
          <p:cNvPr id="29" name="文本框 28">
            <a:extLst>
              <a:ext uri="{FF2B5EF4-FFF2-40B4-BE49-F238E27FC236}">
                <a16:creationId xmlns:a16="http://schemas.microsoft.com/office/drawing/2014/main" id="{36AA8EB0-CDE2-762E-2436-E1D882BF36F8}"/>
              </a:ext>
            </a:extLst>
          </p:cNvPr>
          <p:cNvSpPr txBox="1"/>
          <p:nvPr/>
        </p:nvSpPr>
        <p:spPr>
          <a:xfrm>
            <a:off x="9458329" y="8896626"/>
            <a:ext cx="750526" cy="461665"/>
          </a:xfrm>
          <a:prstGeom prst="rect">
            <a:avLst/>
          </a:prstGeom>
          <a:noFill/>
        </p:spPr>
        <p:txBody>
          <a:bodyPr wrap="none" rtlCol="0">
            <a:spAutoFit/>
          </a:bodyPr>
          <a:lstStyle/>
          <a:p>
            <a:r>
              <a:rPr kumimoji="1" lang="en-US" altLang="zh-CN" sz="2400" dirty="0"/>
              <a:t>love</a:t>
            </a:r>
            <a:endParaRPr kumimoji="1" lang="zh-CN" altLang="en-US" sz="2400" dirty="0"/>
          </a:p>
        </p:txBody>
      </p:sp>
      <p:sp>
        <p:nvSpPr>
          <p:cNvPr id="35" name="矩形 34">
            <a:extLst>
              <a:ext uri="{FF2B5EF4-FFF2-40B4-BE49-F238E27FC236}">
                <a16:creationId xmlns:a16="http://schemas.microsoft.com/office/drawing/2014/main" id="{3A115C40-544C-8BDB-FB9A-1950928F759B}"/>
              </a:ext>
            </a:extLst>
          </p:cNvPr>
          <p:cNvSpPr/>
          <p:nvPr/>
        </p:nvSpPr>
        <p:spPr>
          <a:xfrm>
            <a:off x="10779375" y="7568550"/>
            <a:ext cx="1363851" cy="91440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4</a:t>
            </a:r>
            <a:endParaRPr kumimoji="1" lang="zh-CN" altLang="en-US" sz="2400" dirty="0"/>
          </a:p>
        </p:txBody>
      </p:sp>
      <p:sp>
        <p:nvSpPr>
          <p:cNvPr id="36" name="矩形 35">
            <a:extLst>
              <a:ext uri="{FF2B5EF4-FFF2-40B4-BE49-F238E27FC236}">
                <a16:creationId xmlns:a16="http://schemas.microsoft.com/office/drawing/2014/main" id="{41247845-4CD5-C5D3-D1E6-F8CE41ABC9D2}"/>
              </a:ext>
            </a:extLst>
          </p:cNvPr>
          <p:cNvSpPr/>
          <p:nvPr/>
        </p:nvSpPr>
        <p:spPr>
          <a:xfrm>
            <a:off x="10779370" y="3500936"/>
            <a:ext cx="1363855" cy="91440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4’</a:t>
            </a:r>
            <a:endParaRPr kumimoji="1" lang="zh-CN" altLang="en-US" sz="2400" dirty="0"/>
          </a:p>
        </p:txBody>
      </p:sp>
      <p:cxnSp>
        <p:nvCxnSpPr>
          <p:cNvPr id="37" name="直线箭头连接符 36">
            <a:extLst>
              <a:ext uri="{FF2B5EF4-FFF2-40B4-BE49-F238E27FC236}">
                <a16:creationId xmlns:a16="http://schemas.microsoft.com/office/drawing/2014/main" id="{C3F80EC3-685F-9F35-2AC9-45BE55B55EAC}"/>
              </a:ext>
            </a:extLst>
          </p:cNvPr>
          <p:cNvCxnSpPr>
            <a:cxnSpLocks/>
          </p:cNvCxnSpPr>
          <p:nvPr/>
        </p:nvCxnSpPr>
        <p:spPr>
          <a:xfrm flipV="1">
            <a:off x="11517594" y="4425914"/>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直线箭头连接符 37">
            <a:extLst>
              <a:ext uri="{FF2B5EF4-FFF2-40B4-BE49-F238E27FC236}">
                <a16:creationId xmlns:a16="http://schemas.microsoft.com/office/drawing/2014/main" id="{EACD77AD-DE8A-0308-71F9-472C08B0E2F0}"/>
              </a:ext>
            </a:extLst>
          </p:cNvPr>
          <p:cNvCxnSpPr>
            <a:cxnSpLocks/>
          </p:cNvCxnSpPr>
          <p:nvPr/>
        </p:nvCxnSpPr>
        <p:spPr>
          <a:xfrm flipV="1">
            <a:off x="11571012" y="6839592"/>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6783152E-798F-F162-42E9-4CBBEB31A8DA}"/>
              </a:ext>
            </a:extLst>
          </p:cNvPr>
          <p:cNvSpPr txBox="1"/>
          <p:nvPr/>
        </p:nvSpPr>
        <p:spPr>
          <a:xfrm>
            <a:off x="11291910" y="8907204"/>
            <a:ext cx="681597" cy="461665"/>
          </a:xfrm>
          <a:prstGeom prst="rect">
            <a:avLst/>
          </a:prstGeom>
          <a:noFill/>
        </p:spPr>
        <p:txBody>
          <a:bodyPr wrap="none" rtlCol="0">
            <a:spAutoFit/>
          </a:bodyPr>
          <a:lstStyle/>
          <a:p>
            <a:r>
              <a:rPr kumimoji="1" lang="en-US" altLang="zh-CN" sz="2400" dirty="0"/>
              <a:t>you</a:t>
            </a:r>
            <a:endParaRPr kumimoji="1" lang="zh-CN" altLang="en-US" sz="2400" dirty="0"/>
          </a:p>
        </p:txBody>
      </p:sp>
      <p:sp>
        <p:nvSpPr>
          <p:cNvPr id="40" name="文本框 39">
            <a:extLst>
              <a:ext uri="{FF2B5EF4-FFF2-40B4-BE49-F238E27FC236}">
                <a16:creationId xmlns:a16="http://schemas.microsoft.com/office/drawing/2014/main" id="{0D8F9ED4-651A-DF26-B489-71A7DCAB3241}"/>
              </a:ext>
            </a:extLst>
          </p:cNvPr>
          <p:cNvSpPr txBox="1"/>
          <p:nvPr/>
        </p:nvSpPr>
        <p:spPr>
          <a:xfrm>
            <a:off x="11054775" y="2721100"/>
            <a:ext cx="1040670" cy="461665"/>
          </a:xfrm>
          <a:prstGeom prst="rect">
            <a:avLst/>
          </a:prstGeom>
          <a:noFill/>
        </p:spPr>
        <p:txBody>
          <a:bodyPr wrap="none" rtlCol="0">
            <a:spAutoFit/>
          </a:bodyPr>
          <a:lstStyle/>
          <a:p>
            <a:r>
              <a:rPr kumimoji="1" lang="en-US" altLang="zh-CN" sz="2400" dirty="0"/>
              <a:t>&lt;</a:t>
            </a:r>
            <a:r>
              <a:rPr kumimoji="1" lang="en-US" altLang="zh-CN" sz="2400" dirty="0" err="1"/>
              <a:t>eos</a:t>
            </a:r>
            <a:r>
              <a:rPr kumimoji="1" lang="en-US" altLang="zh-CN" sz="2400" dirty="0"/>
              <a:t>&gt;</a:t>
            </a:r>
            <a:endParaRPr kumimoji="1" lang="zh-CN" altLang="en-US" sz="2400" dirty="0"/>
          </a:p>
        </p:txBody>
      </p:sp>
      <p:sp>
        <p:nvSpPr>
          <p:cNvPr id="43" name="文本框 42">
            <a:extLst>
              <a:ext uri="{FF2B5EF4-FFF2-40B4-BE49-F238E27FC236}">
                <a16:creationId xmlns:a16="http://schemas.microsoft.com/office/drawing/2014/main" id="{855CF78B-6984-E78A-6E07-AE1FFDBB121A}"/>
              </a:ext>
            </a:extLst>
          </p:cNvPr>
          <p:cNvSpPr txBox="1"/>
          <p:nvPr/>
        </p:nvSpPr>
        <p:spPr>
          <a:xfrm>
            <a:off x="9598723" y="2674930"/>
            <a:ext cx="681597" cy="461665"/>
          </a:xfrm>
          <a:prstGeom prst="rect">
            <a:avLst/>
          </a:prstGeom>
          <a:noFill/>
        </p:spPr>
        <p:txBody>
          <a:bodyPr wrap="none" rtlCol="0">
            <a:spAutoFit/>
          </a:bodyPr>
          <a:lstStyle/>
          <a:p>
            <a:r>
              <a:rPr kumimoji="1" lang="en-US" altLang="zh-CN" sz="2400" dirty="0"/>
              <a:t>you</a:t>
            </a:r>
            <a:endParaRPr kumimoji="1" lang="zh-CN" altLang="en-US" sz="2400" dirty="0"/>
          </a:p>
        </p:txBody>
      </p:sp>
      <p:cxnSp>
        <p:nvCxnSpPr>
          <p:cNvPr id="45" name="直线连接符 44">
            <a:extLst>
              <a:ext uri="{FF2B5EF4-FFF2-40B4-BE49-F238E27FC236}">
                <a16:creationId xmlns:a16="http://schemas.microsoft.com/office/drawing/2014/main" id="{6903E8F3-10E4-AEB4-F682-51BFFC385B27}"/>
              </a:ext>
            </a:extLst>
          </p:cNvPr>
          <p:cNvCxnSpPr/>
          <p:nvPr/>
        </p:nvCxnSpPr>
        <p:spPr>
          <a:xfrm>
            <a:off x="8767482" y="7064188"/>
            <a:ext cx="0" cy="2151529"/>
          </a:xfrm>
          <a:prstGeom prst="line">
            <a:avLst/>
          </a:prstGeom>
          <a:ln w="38100">
            <a:solidFill>
              <a:srgbClr val="FF0000"/>
            </a:solidFill>
            <a:prstDash val="lgDashDot"/>
          </a:ln>
        </p:spPr>
        <p:style>
          <a:lnRef idx="1">
            <a:schemeClr val="accent1"/>
          </a:lnRef>
          <a:fillRef idx="0">
            <a:schemeClr val="accent1"/>
          </a:fillRef>
          <a:effectRef idx="0">
            <a:schemeClr val="accent1"/>
          </a:effectRef>
          <a:fontRef idx="minor">
            <a:schemeClr val="tx1"/>
          </a:fontRef>
        </p:style>
      </p:cxnSp>
      <p:sp>
        <p:nvSpPr>
          <p:cNvPr id="46" name="矩形 45">
            <a:extLst>
              <a:ext uri="{FF2B5EF4-FFF2-40B4-BE49-F238E27FC236}">
                <a16:creationId xmlns:a16="http://schemas.microsoft.com/office/drawing/2014/main" id="{099572DD-5F4F-B450-A17B-26141B9543B7}"/>
              </a:ext>
            </a:extLst>
          </p:cNvPr>
          <p:cNvSpPr/>
          <p:nvPr/>
        </p:nvSpPr>
        <p:spPr>
          <a:xfrm>
            <a:off x="7225291" y="3521030"/>
            <a:ext cx="1363851" cy="9144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token 2’</a:t>
            </a:r>
            <a:endParaRPr kumimoji="1" lang="zh-CN" altLang="en-US" sz="2400" dirty="0"/>
          </a:p>
        </p:txBody>
      </p:sp>
      <p:cxnSp>
        <p:nvCxnSpPr>
          <p:cNvPr id="47" name="直线箭头连接符 46">
            <a:extLst>
              <a:ext uri="{FF2B5EF4-FFF2-40B4-BE49-F238E27FC236}">
                <a16:creationId xmlns:a16="http://schemas.microsoft.com/office/drawing/2014/main" id="{9DC498EC-1422-ADF8-5D8A-069EA6B3179E}"/>
              </a:ext>
            </a:extLst>
          </p:cNvPr>
          <p:cNvCxnSpPr>
            <a:cxnSpLocks/>
          </p:cNvCxnSpPr>
          <p:nvPr/>
        </p:nvCxnSpPr>
        <p:spPr>
          <a:xfrm flipV="1">
            <a:off x="7899433" y="4433844"/>
            <a:ext cx="15567" cy="71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3BB9CF5C-0A0B-9573-975B-74BC7A548322}"/>
              </a:ext>
            </a:extLst>
          </p:cNvPr>
          <p:cNvSpPr txBox="1"/>
          <p:nvPr/>
        </p:nvSpPr>
        <p:spPr>
          <a:xfrm>
            <a:off x="7637251" y="2727444"/>
            <a:ext cx="750526" cy="461665"/>
          </a:xfrm>
          <a:prstGeom prst="rect">
            <a:avLst/>
          </a:prstGeom>
          <a:noFill/>
        </p:spPr>
        <p:txBody>
          <a:bodyPr wrap="none" rtlCol="0">
            <a:spAutoFit/>
          </a:bodyPr>
          <a:lstStyle/>
          <a:p>
            <a:r>
              <a:rPr kumimoji="1" lang="en-US" altLang="zh-CN" sz="2400" dirty="0"/>
              <a:t>love</a:t>
            </a:r>
            <a:endParaRPr kumimoji="1" lang="zh-CN" altLang="en-US" sz="2400" dirty="0"/>
          </a:p>
        </p:txBody>
      </p:sp>
    </p:spTree>
    <p:custDataLst>
      <p:tags r:id="rId1"/>
    </p:custDataLst>
    <p:extLst>
      <p:ext uri="{BB962C8B-B14F-4D97-AF65-F5344CB8AC3E}">
        <p14:creationId xmlns:p14="http://schemas.microsoft.com/office/powerpoint/2010/main" val="35879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00">
              <a:sym typeface="+mn-ea"/>
            </a:endParaRPr>
          </a:p>
        </p:txBody>
      </p:sp>
      <p:sp>
        <p:nvSpPr>
          <p:cNvPr id="3" name="矩形 2"/>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p:cNvPicPr>
            <a:picLocks noChangeAspect="1"/>
          </p:cNvPicPr>
          <p:nvPr/>
        </p:nvPicPr>
        <p:blipFill>
          <a:blip r:embed="rId9"/>
          <a:stretch>
            <a:fillRect/>
          </a:stretch>
        </p:blipFill>
        <p:spPr>
          <a:xfrm>
            <a:off x="14723745" y="281887"/>
            <a:ext cx="3251835" cy="685800"/>
          </a:xfrm>
          <a:prstGeom prst="rect">
            <a:avLst/>
          </a:prstGeom>
        </p:spPr>
      </p:pic>
      <p:sp>
        <p:nvSpPr>
          <p:cNvPr id="9" name="文本框 8"/>
          <p:cNvSpPr txBox="1"/>
          <p:nvPr>
            <p:custDataLst>
              <p:tags r:id="rId4"/>
            </p:custDataLst>
          </p:nvPr>
        </p:nvSpPr>
        <p:spPr>
          <a:xfrm>
            <a:off x="1216660" y="1398905"/>
            <a:ext cx="6753225" cy="670560"/>
          </a:xfrm>
          <a:prstGeom prst="rect">
            <a:avLst/>
          </a:prstGeom>
          <a:noFill/>
        </p:spPr>
        <p:txBody>
          <a:bodyPr wrap="square" rtlCol="0">
            <a:noAutofit/>
          </a:bodyPr>
          <a:lstStyle/>
          <a:p>
            <a:r>
              <a:rPr lang="en-US" altLang="zh-CN" sz="3600" dirty="0"/>
              <a:t>1958</a:t>
            </a:r>
            <a:r>
              <a:rPr lang="zh-CN" altLang="en-US" sz="3600" dirty="0"/>
              <a:t>，过滤器理论</a:t>
            </a:r>
            <a:endParaRPr lang="zh-CN" altLang="en-US" sz="3300" dirty="0">
              <a:solidFill>
                <a:srgbClr val="2E3C63"/>
              </a:solidFill>
            </a:endParaRPr>
          </a:p>
        </p:txBody>
      </p:sp>
      <p:sp>
        <p:nvSpPr>
          <p:cNvPr id="3078" name="文本框 3"/>
          <p:cNvSpPr txBox="1"/>
          <p:nvPr>
            <p:custDataLst>
              <p:tags r:id="rId5"/>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02</a:t>
            </a:r>
          </a:p>
        </p:txBody>
      </p:sp>
      <p:sp>
        <p:nvSpPr>
          <p:cNvPr id="4" name="文本框 3"/>
          <p:cNvSpPr txBox="1"/>
          <p:nvPr>
            <p:custDataLst>
              <p:tags r:id="rId6"/>
            </p:custDataLst>
          </p:nvPr>
        </p:nvSpPr>
        <p:spPr>
          <a:xfrm>
            <a:off x="1216343" y="258075"/>
            <a:ext cx="12663488" cy="806768"/>
          </a:xfrm>
          <a:prstGeom prst="rect">
            <a:avLst/>
          </a:prstGeom>
          <a:noFill/>
        </p:spPr>
        <p:txBody>
          <a:bodyPr wrap="square" rtlCol="0">
            <a:noAutofit/>
          </a:bodyPr>
          <a:lstStyle/>
          <a:p>
            <a:r>
              <a:rPr lang="en" altLang="zh-CN" sz="4200" dirty="0">
                <a:solidFill>
                  <a:schemeClr val="bg1"/>
                </a:solidFill>
              </a:rPr>
              <a:t>Attention</a:t>
            </a:r>
            <a:r>
              <a:rPr lang="en-US" altLang="zh-CN" sz="4200" dirty="0">
                <a:solidFill>
                  <a:schemeClr val="bg1"/>
                </a:solidFill>
              </a:rPr>
              <a:t>&amp;QKV</a:t>
            </a:r>
            <a:endParaRPr lang="zh-CN" altLang="en-US" sz="4200" dirty="0">
              <a:solidFill>
                <a:schemeClr val="bg1"/>
              </a:solidFill>
            </a:endParaRPr>
          </a:p>
        </p:txBody>
      </p:sp>
      <p:sp>
        <p:nvSpPr>
          <p:cNvPr id="12" name="文本框 11">
            <a:extLst>
              <a:ext uri="{FF2B5EF4-FFF2-40B4-BE49-F238E27FC236}">
                <a16:creationId xmlns:a16="http://schemas.microsoft.com/office/drawing/2014/main" id="{73E65ADF-7A72-C41E-D4B0-E8D2734AA62D}"/>
              </a:ext>
            </a:extLst>
          </p:cNvPr>
          <p:cNvSpPr txBox="1"/>
          <p:nvPr/>
        </p:nvSpPr>
        <p:spPr>
          <a:xfrm>
            <a:off x="1142870" y="2647714"/>
            <a:ext cx="6528791" cy="3785652"/>
          </a:xfrm>
          <a:prstGeom prst="rect">
            <a:avLst/>
          </a:prstGeom>
          <a:noFill/>
        </p:spPr>
        <p:txBody>
          <a:bodyPr wrap="square">
            <a:spAutoFit/>
          </a:bodyPr>
          <a:lstStyle/>
          <a:p>
            <a:r>
              <a:rPr lang="en-US" altLang="zh-CN" sz="2400" dirty="0">
                <a:solidFill>
                  <a:srgbClr val="1A1C1E"/>
                </a:solidFill>
                <a:latin typeface="Times New Roman" panose="02020603050405020304" pitchFamily="18" charset="0"/>
                <a:ea typeface="SimSun" panose="02010600030101010101" pitchFamily="2" charset="-122"/>
                <a:cs typeface="Times New Roman" panose="02020603050405020304" pitchFamily="18" charset="0"/>
              </a:rPr>
              <a:t>1958</a:t>
            </a:r>
            <a:r>
              <a:rPr lang="zh-CN" altLang="en-US" sz="2400" dirty="0">
                <a:solidFill>
                  <a:srgbClr val="1A1C1E"/>
                </a:solidFill>
                <a:latin typeface="Times New Roman" panose="02020603050405020304" pitchFamily="18" charset="0"/>
                <a:ea typeface="SimSun" panose="02010600030101010101" pitchFamily="2" charset="-122"/>
                <a:cs typeface="Times New Roman" panose="02020603050405020304" pitchFamily="18" charset="0"/>
              </a:rPr>
              <a:t>年布罗德班特提出的过滤器理论指出，神经系统在信息加工容量上存在限度，当各类感觉通道的信息进入神经系统时，会被设置在某一部位的过滤机制筛选，部分信息获得通过并接受进一步加工，其他信息则被阻断在外而完全丢失。这种过滤机制呈现“全或无”的单通道处理特点，如同一个开关，基于刺激的物理属性、位置等特征对信息进行选择性放行，为理解人类注意力的信息筛选机制提供了早期认知科学解释。</a:t>
            </a:r>
          </a:p>
        </p:txBody>
      </p:sp>
      <p:sp>
        <p:nvSpPr>
          <p:cNvPr id="24" name="文本框 23">
            <a:extLst>
              <a:ext uri="{FF2B5EF4-FFF2-40B4-BE49-F238E27FC236}">
                <a16:creationId xmlns:a16="http://schemas.microsoft.com/office/drawing/2014/main" id="{4962AA70-3C30-3DF4-31A8-B528223E812A}"/>
              </a:ext>
            </a:extLst>
          </p:cNvPr>
          <p:cNvSpPr txBox="1"/>
          <p:nvPr/>
        </p:nvSpPr>
        <p:spPr>
          <a:xfrm>
            <a:off x="1214438" y="6642283"/>
            <a:ext cx="13096068" cy="2677656"/>
          </a:xfrm>
          <a:prstGeom prst="rect">
            <a:avLst/>
          </a:prstGeom>
          <a:noFill/>
        </p:spPr>
        <p:txBody>
          <a:bodyPr wrap="square">
            <a:spAutoFit/>
          </a:bodyPr>
          <a:lstStyle/>
          <a:p>
            <a:r>
              <a:rPr lang="en-US" altLang="zh-CN" sz="2400" dirty="0">
                <a:solidFill>
                  <a:srgbClr val="1A1C1E"/>
                </a:solidFill>
                <a:latin typeface="Times New Roman" panose="02020603050405020304" pitchFamily="18" charset="0"/>
                <a:ea typeface="SimSun" panose="02010600030101010101" pitchFamily="2" charset="-122"/>
                <a:cs typeface="Times New Roman" panose="02020603050405020304" pitchFamily="18" charset="0"/>
              </a:rPr>
              <a:t>1.</a:t>
            </a:r>
            <a:r>
              <a:rPr lang="zh-CN" altLang="en-US" sz="2400" dirty="0">
                <a:solidFill>
                  <a:srgbClr val="1A1C1E"/>
                </a:solidFill>
                <a:latin typeface="Times New Roman" panose="02020603050405020304" pitchFamily="18" charset="0"/>
                <a:ea typeface="SimSun" panose="02010600030101010101" pitchFamily="2" charset="-122"/>
                <a:cs typeface="Times New Roman" panose="02020603050405020304" pitchFamily="18" charset="0"/>
              </a:rPr>
              <a:t> 神经系统的信息加工容量存在严格限制，无法对所有感觉刺激进行同步处理；</a:t>
            </a:r>
            <a:endParaRPr lang="en-US" altLang="zh-CN" sz="2400" dirty="0">
              <a:solidFill>
                <a:srgbClr val="1A1C1E"/>
              </a:solidFill>
              <a:latin typeface="Times New Roman" panose="02020603050405020304" pitchFamily="18" charset="0"/>
              <a:ea typeface="SimSun" panose="02010600030101010101" pitchFamily="2" charset="-122"/>
              <a:cs typeface="Times New Roman" panose="02020603050405020304" pitchFamily="18" charset="0"/>
            </a:endParaRPr>
          </a:p>
          <a:p>
            <a:endParaRPr lang="en-US" altLang="zh-CN" sz="2400" dirty="0">
              <a:solidFill>
                <a:srgbClr val="1A1C1E"/>
              </a:solidFill>
              <a:latin typeface="Times New Roman" panose="02020603050405020304" pitchFamily="18" charset="0"/>
              <a:ea typeface="SimSun" panose="02010600030101010101" pitchFamily="2" charset="-122"/>
              <a:cs typeface="Times New Roman" panose="02020603050405020304" pitchFamily="18" charset="0"/>
            </a:endParaRPr>
          </a:p>
          <a:p>
            <a:r>
              <a:rPr lang="en-US" altLang="zh-CN" sz="2400" dirty="0">
                <a:solidFill>
                  <a:srgbClr val="1A1C1E"/>
                </a:solidFill>
                <a:latin typeface="Times New Roman" panose="02020603050405020304" pitchFamily="18" charset="0"/>
                <a:ea typeface="SimSun" panose="02010600030101010101" pitchFamily="2" charset="-122"/>
                <a:cs typeface="Times New Roman" panose="02020603050405020304" pitchFamily="18" charset="0"/>
              </a:rPr>
              <a:t>2.</a:t>
            </a:r>
            <a:r>
              <a:rPr lang="zh-CN" altLang="en-US" sz="2400" dirty="0">
                <a:solidFill>
                  <a:srgbClr val="1A1C1E"/>
                </a:solidFill>
                <a:latin typeface="Times New Roman" panose="02020603050405020304" pitchFamily="18" charset="0"/>
                <a:ea typeface="SimSun" panose="02010600030101010101" pitchFamily="2" charset="-122"/>
                <a:cs typeface="Times New Roman" panose="02020603050405020304" pitchFamily="18" charset="0"/>
              </a:rPr>
              <a:t> 当视觉、听觉等多通道信息进入神经系统时，需先经过一个筛选性过滤机制；</a:t>
            </a:r>
            <a:endParaRPr lang="en-US" altLang="zh-CN" sz="2400" dirty="0">
              <a:solidFill>
                <a:srgbClr val="1A1C1E"/>
              </a:solidFill>
              <a:latin typeface="Times New Roman" panose="02020603050405020304" pitchFamily="18" charset="0"/>
              <a:ea typeface="SimSun" panose="02010600030101010101" pitchFamily="2" charset="-122"/>
              <a:cs typeface="Times New Roman" panose="02020603050405020304" pitchFamily="18" charset="0"/>
            </a:endParaRPr>
          </a:p>
          <a:p>
            <a:r>
              <a:rPr lang="zh-CN" altLang="en-US" sz="2400" dirty="0">
                <a:solidFill>
                  <a:srgbClr val="1A1C1E"/>
                </a:solidFill>
                <a:latin typeface="Times New Roman" panose="02020603050405020304" pitchFamily="18" charset="0"/>
                <a:ea typeface="SimSun" panose="02010600030101010101" pitchFamily="2" charset="-122"/>
                <a:cs typeface="Times New Roman" panose="02020603050405020304" pitchFamily="18" charset="0"/>
              </a:rPr>
              <a:t> </a:t>
            </a:r>
            <a:endParaRPr lang="en-US" altLang="zh-CN" sz="2400" dirty="0">
              <a:solidFill>
                <a:srgbClr val="1A1C1E"/>
              </a:solidFill>
              <a:latin typeface="Times New Roman" panose="02020603050405020304" pitchFamily="18" charset="0"/>
              <a:ea typeface="SimSun" panose="02010600030101010101" pitchFamily="2" charset="-122"/>
              <a:cs typeface="Times New Roman" panose="02020603050405020304" pitchFamily="18" charset="0"/>
            </a:endParaRPr>
          </a:p>
          <a:p>
            <a:r>
              <a:rPr lang="en-US" altLang="zh-CN" sz="2400" dirty="0">
                <a:solidFill>
                  <a:srgbClr val="1A1C1E"/>
                </a:solidFill>
                <a:latin typeface="Times New Roman" panose="02020603050405020304" pitchFamily="18" charset="0"/>
                <a:ea typeface="SimSun" panose="02010600030101010101" pitchFamily="2" charset="-122"/>
                <a:cs typeface="Times New Roman" panose="02020603050405020304" pitchFamily="18" charset="0"/>
              </a:rPr>
              <a:t>3.</a:t>
            </a:r>
            <a:r>
              <a:rPr lang="zh-CN" altLang="en-US" sz="2400" dirty="0">
                <a:solidFill>
                  <a:srgbClr val="1A1C1E"/>
                </a:solidFill>
                <a:latin typeface="Times New Roman" panose="02020603050405020304" pitchFamily="18" charset="0"/>
                <a:ea typeface="SimSun" panose="02010600030101010101" pitchFamily="2" charset="-122"/>
                <a:cs typeface="Times New Roman" panose="02020603050405020304" pitchFamily="18" charset="0"/>
              </a:rPr>
              <a:t>  该机制以“全或无”的方式运作，仅选择性允许少量信息（如符合特定物理属性、空间位置特征的刺激）进入高级分析阶段，其余信息则被彻底阻断在外。这种对信息的选择性过滤，构成了人类注意力机制早期的认知科学解释框架。</a:t>
            </a:r>
          </a:p>
        </p:txBody>
      </p:sp>
      <p:pic>
        <p:nvPicPr>
          <p:cNvPr id="1026" name="Picture 2">
            <a:extLst>
              <a:ext uri="{FF2B5EF4-FFF2-40B4-BE49-F238E27FC236}">
                <a16:creationId xmlns:a16="http://schemas.microsoft.com/office/drawing/2014/main" id="{1EE93DD9-0AF8-7CD7-F873-870849610732}"/>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903991" y="3006473"/>
            <a:ext cx="7950200" cy="26924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E7D03-4EFC-BD98-D150-A4C9CFC0903A}"/>
            </a:ext>
          </a:extLst>
        </p:cNvPr>
        <p:cNvGrpSpPr/>
        <p:nvPr/>
      </p:nvGrpSpPr>
      <p:grpSpPr>
        <a:xfrm>
          <a:off x="0" y="0"/>
          <a:ext cx="0" cy="0"/>
          <a:chOff x="0" y="0"/>
          <a:chExt cx="0" cy="0"/>
        </a:xfrm>
      </p:grpSpPr>
      <p:sp>
        <p:nvSpPr>
          <p:cNvPr id="8" name="矩形 7">
            <a:extLst>
              <a:ext uri="{FF2B5EF4-FFF2-40B4-BE49-F238E27FC236}">
                <a16:creationId xmlns:a16="http://schemas.microsoft.com/office/drawing/2014/main" id="{FAAB359B-FD9C-4AD3-225A-F5A296345B4D}"/>
              </a:ext>
            </a:extLst>
          </p:cNvPr>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00">
              <a:sym typeface="+mn-ea"/>
            </a:endParaRPr>
          </a:p>
        </p:txBody>
      </p:sp>
      <p:sp>
        <p:nvSpPr>
          <p:cNvPr id="3" name="矩形 2">
            <a:extLst>
              <a:ext uri="{FF2B5EF4-FFF2-40B4-BE49-F238E27FC236}">
                <a16:creationId xmlns:a16="http://schemas.microsoft.com/office/drawing/2014/main" id="{AD9138B0-EDDB-6BA7-6CEB-16AF354D7B05}"/>
              </a:ext>
            </a:extLst>
          </p:cNvPr>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a:extLst>
              <a:ext uri="{FF2B5EF4-FFF2-40B4-BE49-F238E27FC236}">
                <a16:creationId xmlns:a16="http://schemas.microsoft.com/office/drawing/2014/main" id="{D21D49FB-4B65-DE79-BB54-219A657367F9}"/>
              </a:ext>
            </a:extLst>
          </p:cNvPr>
          <p:cNvPicPr>
            <a:picLocks noChangeAspect="1"/>
          </p:cNvPicPr>
          <p:nvPr/>
        </p:nvPicPr>
        <p:blipFill>
          <a:blip r:embed="rId9"/>
          <a:stretch>
            <a:fillRect/>
          </a:stretch>
        </p:blipFill>
        <p:spPr>
          <a:xfrm>
            <a:off x="14723745" y="281887"/>
            <a:ext cx="3251835" cy="685800"/>
          </a:xfrm>
          <a:prstGeom prst="rect">
            <a:avLst/>
          </a:prstGeom>
        </p:spPr>
      </p:pic>
      <p:sp>
        <p:nvSpPr>
          <p:cNvPr id="9" name="文本框 8">
            <a:extLst>
              <a:ext uri="{FF2B5EF4-FFF2-40B4-BE49-F238E27FC236}">
                <a16:creationId xmlns:a16="http://schemas.microsoft.com/office/drawing/2014/main" id="{FC40ECEC-850B-D281-EF06-E95EDFA40181}"/>
              </a:ext>
            </a:extLst>
          </p:cNvPr>
          <p:cNvSpPr txBox="1"/>
          <p:nvPr>
            <p:custDataLst>
              <p:tags r:id="rId4"/>
            </p:custDataLst>
          </p:nvPr>
        </p:nvSpPr>
        <p:spPr>
          <a:xfrm>
            <a:off x="1216660" y="1398905"/>
            <a:ext cx="6753225" cy="670560"/>
          </a:xfrm>
          <a:prstGeom prst="rect">
            <a:avLst/>
          </a:prstGeom>
          <a:noFill/>
        </p:spPr>
        <p:txBody>
          <a:bodyPr wrap="square" rtlCol="0">
            <a:noAutofit/>
          </a:bodyPr>
          <a:lstStyle/>
          <a:p>
            <a:r>
              <a:rPr lang="en-US" altLang="zh-CN" sz="3600" dirty="0"/>
              <a:t>2017</a:t>
            </a:r>
            <a:r>
              <a:rPr lang="zh-CN" altLang="en-US" sz="3600" dirty="0"/>
              <a:t>，</a:t>
            </a:r>
            <a:r>
              <a:rPr lang="en" altLang="zh-CN" sz="3600" dirty="0"/>
              <a:t>Attention Is All You Need</a:t>
            </a:r>
            <a:endParaRPr lang="zh-CN" altLang="en-US" sz="3300" dirty="0">
              <a:solidFill>
                <a:srgbClr val="2E3C63"/>
              </a:solidFill>
            </a:endParaRPr>
          </a:p>
        </p:txBody>
      </p:sp>
      <p:sp>
        <p:nvSpPr>
          <p:cNvPr id="3078" name="文本框 3">
            <a:extLst>
              <a:ext uri="{FF2B5EF4-FFF2-40B4-BE49-F238E27FC236}">
                <a16:creationId xmlns:a16="http://schemas.microsoft.com/office/drawing/2014/main" id="{AB7A085E-EE65-6533-2568-0C5D5125D42A}"/>
              </a:ext>
            </a:extLst>
          </p:cNvPr>
          <p:cNvSpPr txBox="1"/>
          <p:nvPr>
            <p:custDataLst>
              <p:tags r:id="rId5"/>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02</a:t>
            </a:r>
          </a:p>
        </p:txBody>
      </p:sp>
      <p:sp>
        <p:nvSpPr>
          <p:cNvPr id="4" name="文本框 3">
            <a:extLst>
              <a:ext uri="{FF2B5EF4-FFF2-40B4-BE49-F238E27FC236}">
                <a16:creationId xmlns:a16="http://schemas.microsoft.com/office/drawing/2014/main" id="{6FCAD63D-1F7B-2C34-8A80-C5D5EC430385}"/>
              </a:ext>
            </a:extLst>
          </p:cNvPr>
          <p:cNvSpPr txBox="1"/>
          <p:nvPr>
            <p:custDataLst>
              <p:tags r:id="rId6"/>
            </p:custDataLst>
          </p:nvPr>
        </p:nvSpPr>
        <p:spPr>
          <a:xfrm>
            <a:off x="1216343" y="258075"/>
            <a:ext cx="12663488" cy="806768"/>
          </a:xfrm>
          <a:prstGeom prst="rect">
            <a:avLst/>
          </a:prstGeom>
          <a:noFill/>
        </p:spPr>
        <p:txBody>
          <a:bodyPr wrap="square" rtlCol="0">
            <a:noAutofit/>
          </a:bodyPr>
          <a:lstStyle/>
          <a:p>
            <a:r>
              <a:rPr lang="en" altLang="zh-CN" sz="4200" dirty="0">
                <a:solidFill>
                  <a:schemeClr val="bg1"/>
                </a:solidFill>
              </a:rPr>
              <a:t>Attention</a:t>
            </a:r>
            <a:r>
              <a:rPr lang="en-US" altLang="zh-CN" sz="4200" dirty="0">
                <a:solidFill>
                  <a:schemeClr val="bg1"/>
                </a:solidFill>
              </a:rPr>
              <a:t>&amp;QKV</a:t>
            </a:r>
            <a:endParaRPr lang="zh-CN" altLang="en-US" sz="4200" dirty="0">
              <a:solidFill>
                <a:schemeClr val="bg1"/>
              </a:solidFill>
            </a:endParaRPr>
          </a:p>
        </p:txBody>
      </p:sp>
      <p:pic>
        <p:nvPicPr>
          <p:cNvPr id="6" name="图片 5">
            <a:extLst>
              <a:ext uri="{FF2B5EF4-FFF2-40B4-BE49-F238E27FC236}">
                <a16:creationId xmlns:a16="http://schemas.microsoft.com/office/drawing/2014/main" id="{A94AEC15-633E-EA53-DF90-37D94355D349}"/>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13505180" y="2615738"/>
            <a:ext cx="4470400" cy="5892800"/>
          </a:xfrm>
          <a:prstGeom prst="rect">
            <a:avLst/>
          </a:prstGeom>
        </p:spPr>
      </p:pic>
      <p:pic>
        <p:nvPicPr>
          <p:cNvPr id="10" name="图片 9">
            <a:extLst>
              <a:ext uri="{FF2B5EF4-FFF2-40B4-BE49-F238E27FC236}">
                <a16:creationId xmlns:a16="http://schemas.microsoft.com/office/drawing/2014/main" id="{8A3A1AF6-F453-DEE6-F883-0B1CB9569145}"/>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7774265" y="4224378"/>
            <a:ext cx="6108700" cy="3149600"/>
          </a:xfrm>
          <a:prstGeom prst="rect">
            <a:avLst/>
          </a:prstGeom>
        </p:spPr>
      </p:pic>
      <p:pic>
        <p:nvPicPr>
          <p:cNvPr id="11" name="图片 10">
            <a:extLst>
              <a:ext uri="{FF2B5EF4-FFF2-40B4-BE49-F238E27FC236}">
                <a16:creationId xmlns:a16="http://schemas.microsoft.com/office/drawing/2014/main" id="{4437E010-5B7D-F67E-69D2-645AFDB986C7}"/>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379650" y="2615738"/>
            <a:ext cx="7772400" cy="3183440"/>
          </a:xfrm>
          <a:prstGeom prst="rect">
            <a:avLst/>
          </a:prstGeom>
        </p:spPr>
      </p:pic>
      <p:pic>
        <p:nvPicPr>
          <p:cNvPr id="14" name="图片 13">
            <a:extLst>
              <a:ext uri="{FF2B5EF4-FFF2-40B4-BE49-F238E27FC236}">
                <a16:creationId xmlns:a16="http://schemas.microsoft.com/office/drawing/2014/main" id="{C2ECDBBD-0420-452C-4DF8-ED108476A3A9}"/>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379650" y="5708703"/>
            <a:ext cx="7772400" cy="4518600"/>
          </a:xfrm>
          <a:prstGeom prst="rect">
            <a:avLst/>
          </a:prstGeom>
        </p:spPr>
      </p:pic>
    </p:spTree>
    <p:custDataLst>
      <p:tags r:id="rId1"/>
    </p:custDataLst>
    <p:extLst>
      <p:ext uri="{BB962C8B-B14F-4D97-AF65-F5344CB8AC3E}">
        <p14:creationId xmlns:p14="http://schemas.microsoft.com/office/powerpoint/2010/main" val="28558225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806BC-562C-D115-9A48-F89C0D6E0B48}"/>
            </a:ext>
          </a:extLst>
        </p:cNvPr>
        <p:cNvGrpSpPr/>
        <p:nvPr/>
      </p:nvGrpSpPr>
      <p:grpSpPr>
        <a:xfrm>
          <a:off x="0" y="0"/>
          <a:ext cx="0" cy="0"/>
          <a:chOff x="0" y="0"/>
          <a:chExt cx="0" cy="0"/>
        </a:xfrm>
      </p:grpSpPr>
      <p:sp>
        <p:nvSpPr>
          <p:cNvPr id="8" name="矩形 7">
            <a:extLst>
              <a:ext uri="{FF2B5EF4-FFF2-40B4-BE49-F238E27FC236}">
                <a16:creationId xmlns:a16="http://schemas.microsoft.com/office/drawing/2014/main" id="{B776C354-42A7-AD40-B34B-518407B3701F}"/>
              </a:ext>
            </a:extLst>
          </p:cNvPr>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00">
              <a:sym typeface="+mn-ea"/>
            </a:endParaRPr>
          </a:p>
        </p:txBody>
      </p:sp>
      <p:sp>
        <p:nvSpPr>
          <p:cNvPr id="3" name="矩形 2">
            <a:extLst>
              <a:ext uri="{FF2B5EF4-FFF2-40B4-BE49-F238E27FC236}">
                <a16:creationId xmlns:a16="http://schemas.microsoft.com/office/drawing/2014/main" id="{B10F4595-386E-9DC4-6582-F7F6B568EDD9}"/>
              </a:ext>
            </a:extLst>
          </p:cNvPr>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a:extLst>
              <a:ext uri="{FF2B5EF4-FFF2-40B4-BE49-F238E27FC236}">
                <a16:creationId xmlns:a16="http://schemas.microsoft.com/office/drawing/2014/main" id="{5C3E5169-23D9-9F60-54C7-4C66F2DAC274}"/>
              </a:ext>
            </a:extLst>
          </p:cNvPr>
          <p:cNvPicPr>
            <a:picLocks noChangeAspect="1"/>
          </p:cNvPicPr>
          <p:nvPr/>
        </p:nvPicPr>
        <p:blipFill>
          <a:blip r:embed="rId9"/>
          <a:stretch>
            <a:fillRect/>
          </a:stretch>
        </p:blipFill>
        <p:spPr>
          <a:xfrm>
            <a:off x="14723745" y="281887"/>
            <a:ext cx="3251835" cy="685800"/>
          </a:xfrm>
          <a:prstGeom prst="rect">
            <a:avLst/>
          </a:prstGeom>
        </p:spPr>
      </p:pic>
      <p:sp>
        <p:nvSpPr>
          <p:cNvPr id="9" name="文本框 8">
            <a:extLst>
              <a:ext uri="{FF2B5EF4-FFF2-40B4-BE49-F238E27FC236}">
                <a16:creationId xmlns:a16="http://schemas.microsoft.com/office/drawing/2014/main" id="{F5CD4E1D-8E55-2990-CBCD-41280C1BD450}"/>
              </a:ext>
            </a:extLst>
          </p:cNvPr>
          <p:cNvSpPr txBox="1"/>
          <p:nvPr>
            <p:custDataLst>
              <p:tags r:id="rId4"/>
            </p:custDataLst>
          </p:nvPr>
        </p:nvSpPr>
        <p:spPr>
          <a:xfrm>
            <a:off x="1216660" y="1398905"/>
            <a:ext cx="6753225" cy="670560"/>
          </a:xfrm>
          <a:prstGeom prst="rect">
            <a:avLst/>
          </a:prstGeom>
          <a:noFill/>
        </p:spPr>
        <p:txBody>
          <a:bodyPr wrap="square" rtlCol="0">
            <a:noAutofit/>
          </a:bodyPr>
          <a:lstStyle/>
          <a:p>
            <a:r>
              <a:rPr lang="en-US" altLang="zh-CN" sz="3600" dirty="0"/>
              <a:t>1958</a:t>
            </a:r>
            <a:r>
              <a:rPr lang="zh-CN" altLang="en-US" sz="3600" dirty="0"/>
              <a:t>，过滤器理论</a:t>
            </a:r>
            <a:endParaRPr lang="zh-CN" altLang="en-US" sz="3300" dirty="0">
              <a:solidFill>
                <a:srgbClr val="2E3C63"/>
              </a:solidFill>
            </a:endParaRPr>
          </a:p>
        </p:txBody>
      </p:sp>
      <p:sp>
        <p:nvSpPr>
          <p:cNvPr id="3078" name="文本框 3">
            <a:extLst>
              <a:ext uri="{FF2B5EF4-FFF2-40B4-BE49-F238E27FC236}">
                <a16:creationId xmlns:a16="http://schemas.microsoft.com/office/drawing/2014/main" id="{ADFF2A2F-8115-F88E-AB99-DAAF85671ABE}"/>
              </a:ext>
            </a:extLst>
          </p:cNvPr>
          <p:cNvSpPr txBox="1"/>
          <p:nvPr>
            <p:custDataLst>
              <p:tags r:id="rId5"/>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02</a:t>
            </a:r>
          </a:p>
        </p:txBody>
      </p:sp>
      <p:sp>
        <p:nvSpPr>
          <p:cNvPr id="4" name="文本框 3">
            <a:extLst>
              <a:ext uri="{FF2B5EF4-FFF2-40B4-BE49-F238E27FC236}">
                <a16:creationId xmlns:a16="http://schemas.microsoft.com/office/drawing/2014/main" id="{CC5E844C-124F-8BBE-6BF6-92F49FD68845}"/>
              </a:ext>
            </a:extLst>
          </p:cNvPr>
          <p:cNvSpPr txBox="1"/>
          <p:nvPr>
            <p:custDataLst>
              <p:tags r:id="rId6"/>
            </p:custDataLst>
          </p:nvPr>
        </p:nvSpPr>
        <p:spPr>
          <a:xfrm>
            <a:off x="1216343" y="258075"/>
            <a:ext cx="12663488" cy="806768"/>
          </a:xfrm>
          <a:prstGeom prst="rect">
            <a:avLst/>
          </a:prstGeom>
          <a:noFill/>
        </p:spPr>
        <p:txBody>
          <a:bodyPr wrap="square" rtlCol="0">
            <a:noAutofit/>
          </a:bodyPr>
          <a:lstStyle/>
          <a:p>
            <a:r>
              <a:rPr lang="en" altLang="zh-CN" sz="4200" dirty="0">
                <a:solidFill>
                  <a:schemeClr val="bg1"/>
                </a:solidFill>
              </a:rPr>
              <a:t>Attention</a:t>
            </a:r>
            <a:r>
              <a:rPr lang="en-US" altLang="zh-CN" sz="4200" dirty="0">
                <a:solidFill>
                  <a:schemeClr val="bg1"/>
                </a:solidFill>
              </a:rPr>
              <a:t>&amp;QKV</a:t>
            </a:r>
            <a:endParaRPr lang="zh-CN" altLang="en-US" sz="4200" dirty="0">
              <a:solidFill>
                <a:schemeClr val="bg1"/>
              </a:solidFill>
            </a:endParaRPr>
          </a:p>
        </p:txBody>
      </p:sp>
      <p:sp>
        <p:nvSpPr>
          <p:cNvPr id="6" name="文本框 5">
            <a:extLst>
              <a:ext uri="{FF2B5EF4-FFF2-40B4-BE49-F238E27FC236}">
                <a16:creationId xmlns:a16="http://schemas.microsoft.com/office/drawing/2014/main" id="{2F8F76AC-4AB7-19D6-AA78-4C1DDCCA6E4F}"/>
              </a:ext>
            </a:extLst>
          </p:cNvPr>
          <p:cNvSpPr txBox="1"/>
          <p:nvPr/>
        </p:nvSpPr>
        <p:spPr>
          <a:xfrm>
            <a:off x="697423" y="2589749"/>
            <a:ext cx="17125627" cy="2092881"/>
          </a:xfrm>
          <a:prstGeom prst="rect">
            <a:avLst/>
          </a:prstGeom>
          <a:noFill/>
        </p:spPr>
        <p:txBody>
          <a:bodyPr wrap="square">
            <a:spAutoFit/>
          </a:bodyPr>
          <a:lstStyle/>
          <a:p>
            <a:pPr algn="l">
              <a:spcBef>
                <a:spcPts val="1800"/>
              </a:spcBef>
              <a:spcAft>
                <a:spcPts val="0"/>
              </a:spcAft>
              <a:buNone/>
            </a:pPr>
            <a:r>
              <a:rPr lang="zh-CN" altLang="en-US" sz="2400" i="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过滤器的 “筛选标准”→ </a:t>
            </a:r>
            <a:r>
              <a:rPr lang="en" altLang="zh-CN" sz="2400" i="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Q </a:t>
            </a:r>
            <a:r>
              <a:rPr lang="zh-CN" altLang="en-US" sz="2400" i="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与 </a:t>
            </a:r>
            <a:r>
              <a:rPr lang="en" altLang="zh-CN" sz="2400" i="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K </a:t>
            </a:r>
            <a:r>
              <a:rPr lang="zh-CN" altLang="en-US" sz="2400" i="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的相似度计算</a:t>
            </a:r>
          </a:p>
          <a:p>
            <a:pPr algn="l">
              <a:spcBef>
                <a:spcPts val="600"/>
              </a:spcBef>
              <a:spcAft>
                <a:spcPts val="0"/>
              </a:spcAft>
              <a:buFont typeface="Arial" panose="020B0604020202020204" pitchFamily="34" charset="0"/>
              <a:buChar char="•"/>
            </a:pPr>
            <a:r>
              <a:rPr lang="zh-CN" altLang="en-US" sz="2400" i="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过滤器理论：通过预设特征（如声音频率、位置）判断信息是否通过，类似 “硬规则筛选”。</a:t>
            </a:r>
          </a:p>
          <a:p>
            <a:pPr algn="l">
              <a:spcBef>
                <a:spcPts val="600"/>
              </a:spcBef>
              <a:spcAft>
                <a:spcPts val="0"/>
              </a:spcAft>
              <a:buFont typeface="Arial" panose="020B0604020202020204" pitchFamily="34" charset="0"/>
              <a:buChar char="•"/>
            </a:pPr>
            <a:r>
              <a:rPr lang="en" altLang="zh-CN" sz="2400" i="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QKV </a:t>
            </a:r>
            <a:r>
              <a:rPr lang="zh-CN" altLang="en-US" sz="2400" i="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机制：</a:t>
            </a:r>
            <a:r>
              <a:rPr lang="en" altLang="zh-CN" sz="2400" i="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Query </a:t>
            </a:r>
            <a:r>
              <a:rPr lang="zh-CN" altLang="en-US" sz="2400" i="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与 </a:t>
            </a:r>
            <a:r>
              <a:rPr lang="en" altLang="zh-CN" sz="2400" i="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Key </a:t>
            </a:r>
            <a:r>
              <a:rPr lang="zh-CN" altLang="en-US" sz="2400" i="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的点积运算等价于 “动态生成筛选标准”</a:t>
            </a:r>
            <a:r>
              <a:rPr lang="en-US" altLang="zh-CN" sz="2400" i="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r>
              <a:rPr lang="en" altLang="zh-CN" sz="2400" i="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Query </a:t>
            </a:r>
            <a:r>
              <a:rPr lang="zh-CN" altLang="en-US" sz="2400" i="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定义任务需求（如 “翻译需要动词”），</a:t>
            </a:r>
            <a:r>
              <a:rPr lang="en" altLang="zh-CN" sz="2400" i="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Key </a:t>
            </a:r>
            <a:r>
              <a:rPr lang="zh-CN" altLang="en-US" sz="2400" i="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提取输入特征（如源语言词是否为动词），两者的相似度即 “信息符合需求的程度”。</a:t>
            </a:r>
            <a:br>
              <a:rPr lang="zh-CN" altLang="en-US" sz="2400" i="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br>
            <a:r>
              <a:rPr lang="zh-CN" altLang="en-US" sz="2400" i="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类比：过滤器像 “固定滤网”（只让圆形颗粒通过），而 </a:t>
            </a:r>
            <a:r>
              <a:rPr lang="en" altLang="zh-CN" sz="2400" i="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QKV </a:t>
            </a:r>
            <a:r>
              <a:rPr lang="zh-CN" altLang="en-US" sz="2400" i="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的 </a:t>
            </a:r>
            <a:r>
              <a:rPr lang="en" altLang="zh-CN" sz="2400" i="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Q+K </a:t>
            </a:r>
            <a:r>
              <a:rPr lang="zh-CN" altLang="en-US" sz="2400" i="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像 “动态滤网”（根据任务需求调整孔径大小）。</a:t>
            </a:r>
          </a:p>
        </p:txBody>
      </p:sp>
      <p:sp>
        <p:nvSpPr>
          <p:cNvPr id="10" name="文本框 9">
            <a:extLst>
              <a:ext uri="{FF2B5EF4-FFF2-40B4-BE49-F238E27FC236}">
                <a16:creationId xmlns:a16="http://schemas.microsoft.com/office/drawing/2014/main" id="{22DFB60C-AE04-2E4A-DF32-883D83E37240}"/>
              </a:ext>
            </a:extLst>
          </p:cNvPr>
          <p:cNvSpPr txBox="1"/>
          <p:nvPr/>
        </p:nvSpPr>
        <p:spPr>
          <a:xfrm>
            <a:off x="697423" y="4835812"/>
            <a:ext cx="17125626" cy="2462213"/>
          </a:xfrm>
          <a:prstGeom prst="rect">
            <a:avLst/>
          </a:prstGeom>
          <a:noFill/>
        </p:spPr>
        <p:txBody>
          <a:bodyPr wrap="square">
            <a:spAutoFit/>
          </a:bodyPr>
          <a:lstStyle/>
          <a:p>
            <a:pPr algn="l">
              <a:spcBef>
                <a:spcPts val="1800"/>
              </a:spcBef>
              <a:spcAft>
                <a:spcPts val="0"/>
              </a:spcAft>
              <a:buNone/>
            </a:pPr>
            <a:r>
              <a:rPr lang="zh-CN" altLang="en-US"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过滤器的 “信息阻断 </a:t>
            </a:r>
            <a:r>
              <a:rPr lang="en-US" altLang="zh-CN"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zh-CN" altLang="en-US"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通过”→ </a:t>
            </a:r>
            <a:r>
              <a:rPr lang="en" altLang="zh-CN"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Value </a:t>
            </a:r>
            <a:r>
              <a:rPr lang="zh-CN" altLang="en-US"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的加权聚合</a:t>
            </a:r>
          </a:p>
          <a:p>
            <a:pPr algn="l">
              <a:spcBef>
                <a:spcPts val="600"/>
              </a:spcBef>
              <a:spcAft>
                <a:spcPts val="0"/>
              </a:spcAft>
              <a:buFont typeface="Arial" panose="020B0604020202020204" pitchFamily="34" charset="0"/>
              <a:buChar char="•"/>
            </a:pPr>
            <a:r>
              <a:rPr lang="zh-CN" altLang="en-US"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过滤器理论：符合标准的信息通过，其余被阻断（全或无）。</a:t>
            </a:r>
          </a:p>
          <a:p>
            <a:pPr algn="l">
              <a:spcBef>
                <a:spcPts val="600"/>
              </a:spcBef>
              <a:spcAft>
                <a:spcPts val="0"/>
              </a:spcAft>
              <a:buFont typeface="Arial" panose="020B0604020202020204" pitchFamily="34" charset="0"/>
              <a:buChar char="•"/>
            </a:pPr>
            <a:r>
              <a:rPr lang="en" altLang="zh-CN"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QKV </a:t>
            </a:r>
            <a:r>
              <a:rPr lang="zh-CN" altLang="en-US"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机制：用 </a:t>
            </a:r>
            <a:r>
              <a:rPr lang="en" altLang="zh-CN" sz="240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softmax</a:t>
            </a:r>
            <a:r>
              <a:rPr lang="en" altLang="zh-CN"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zh-CN" altLang="en-US"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将相似度转化为 </a:t>
            </a:r>
            <a:r>
              <a:rPr lang="en-US" altLang="zh-CN"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0-1 </a:t>
            </a:r>
            <a:r>
              <a:rPr lang="zh-CN" altLang="en-US"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之间的权重（如 </a:t>
            </a:r>
            <a:r>
              <a:rPr lang="en-US" altLang="zh-CN"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0.8 </a:t>
            </a:r>
            <a:r>
              <a:rPr lang="zh-CN" altLang="en-US"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表示 “高度相关”，</a:t>
            </a:r>
            <a:r>
              <a:rPr lang="en-US" altLang="zh-CN"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0.2 </a:t>
            </a:r>
            <a:r>
              <a:rPr lang="zh-CN" altLang="en-US"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表示 “次要相关”），对 </a:t>
            </a:r>
            <a:r>
              <a:rPr lang="en" altLang="zh-CN"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Value </a:t>
            </a:r>
            <a:r>
              <a:rPr lang="zh-CN" altLang="en-US"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进行加权求和，实现 “软筛选”。</a:t>
            </a:r>
            <a:br>
              <a:rPr lang="zh-CN" altLang="en-US"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br>
            <a:r>
              <a:rPr lang="zh-CN" altLang="en-US"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关键进化：过滤器的 “非黑即白” 筛选进化为 </a:t>
            </a:r>
            <a:r>
              <a:rPr lang="en" altLang="zh-CN"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QKV </a:t>
            </a:r>
            <a:r>
              <a:rPr lang="zh-CN" altLang="en-US"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的 “程度化筛选”，更适合复杂任务的信息融合（如同时考虑多个相关词的语义）。</a:t>
            </a:r>
          </a:p>
        </p:txBody>
      </p:sp>
      <p:sp>
        <p:nvSpPr>
          <p:cNvPr id="13" name="文本框 12">
            <a:extLst>
              <a:ext uri="{FF2B5EF4-FFF2-40B4-BE49-F238E27FC236}">
                <a16:creationId xmlns:a16="http://schemas.microsoft.com/office/drawing/2014/main" id="{75C1B35F-8B9C-B706-CD38-9DF5FF39D14F}"/>
              </a:ext>
            </a:extLst>
          </p:cNvPr>
          <p:cNvSpPr txBox="1"/>
          <p:nvPr/>
        </p:nvSpPr>
        <p:spPr>
          <a:xfrm>
            <a:off x="706120" y="7451207"/>
            <a:ext cx="16760470" cy="1546577"/>
          </a:xfrm>
          <a:prstGeom prst="rect">
            <a:avLst/>
          </a:prstGeom>
          <a:noFill/>
        </p:spPr>
        <p:txBody>
          <a:bodyPr wrap="square">
            <a:spAutoFit/>
          </a:bodyPr>
          <a:lstStyle/>
          <a:p>
            <a:pPr algn="l">
              <a:lnSpc>
                <a:spcPts val="2100"/>
              </a:lnSpc>
              <a:spcBef>
                <a:spcPts val="0"/>
              </a:spcBef>
              <a:spcAft>
                <a:spcPts val="600"/>
              </a:spcAft>
              <a:buNone/>
            </a:pPr>
            <a:r>
              <a:rPr lang="zh-CN" altLang="en-US"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认知科学中的 “有限资源假设”→ </a:t>
            </a:r>
            <a:r>
              <a:rPr lang="en" altLang="zh-CN"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QKV </a:t>
            </a:r>
            <a:r>
              <a:rPr lang="zh-CN" altLang="en-US"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的高效计算本质</a:t>
            </a:r>
          </a:p>
          <a:p>
            <a:pPr algn="l">
              <a:spcBef>
                <a:spcPts val="0"/>
              </a:spcBef>
              <a:spcAft>
                <a:spcPts val="0"/>
              </a:spcAft>
              <a:buFont typeface="Arial" panose="020B0604020202020204" pitchFamily="34" charset="0"/>
              <a:buChar char="•"/>
            </a:pPr>
            <a:r>
              <a:rPr lang="zh-CN" altLang="en-US"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过滤器理论基础：人类大脑无法处理所有信息，必须通过筛选降低计算负荷。</a:t>
            </a:r>
          </a:p>
          <a:p>
            <a:pPr algn="l">
              <a:spcBef>
                <a:spcPts val="0"/>
              </a:spcBef>
              <a:spcAft>
                <a:spcPts val="600"/>
              </a:spcAft>
              <a:buFont typeface="Arial" panose="020B0604020202020204" pitchFamily="34" charset="0"/>
              <a:buChar char="•"/>
            </a:pPr>
            <a:r>
              <a:rPr lang="en" altLang="zh-CN"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QKV </a:t>
            </a:r>
            <a:r>
              <a:rPr lang="zh-CN" altLang="en-US"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的计算意义：在高维数据中（如长度为 </a:t>
            </a:r>
            <a:r>
              <a:rPr lang="en-US" altLang="zh-CN"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1000 </a:t>
            </a:r>
            <a:r>
              <a:rPr lang="zh-CN" altLang="en-US"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的文本序列），</a:t>
            </a:r>
            <a:r>
              <a:rPr lang="en" altLang="zh-CN"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QKV </a:t>
            </a:r>
            <a:r>
              <a:rPr lang="zh-CN" altLang="en-US"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通过矩阵运算快速定位关键信息</a:t>
            </a:r>
            <a:br>
              <a:rPr lang="zh-CN" altLang="en"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br>
            <a:r>
              <a:rPr lang="zh-CN" altLang="en-US"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关联点：两者均遵循 “资源有限下的最优筛选” 原则，</a:t>
            </a:r>
            <a:r>
              <a:rPr lang="en" altLang="zh-CN"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QKV </a:t>
            </a:r>
            <a:r>
              <a:rPr lang="zh-CN" altLang="en-US"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用数学方法实现了对认知资源分配的计算模拟。</a:t>
            </a:r>
          </a:p>
        </p:txBody>
      </p:sp>
    </p:spTree>
    <p:custDataLst>
      <p:tags r:id="rId1"/>
    </p:custDataLst>
    <p:extLst>
      <p:ext uri="{BB962C8B-B14F-4D97-AF65-F5344CB8AC3E}">
        <p14:creationId xmlns:p14="http://schemas.microsoft.com/office/powerpoint/2010/main" val="609158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ECB80-7FA6-7162-F595-B90BCD98C83C}"/>
            </a:ext>
          </a:extLst>
        </p:cNvPr>
        <p:cNvGrpSpPr/>
        <p:nvPr/>
      </p:nvGrpSpPr>
      <p:grpSpPr>
        <a:xfrm>
          <a:off x="0" y="0"/>
          <a:ext cx="0" cy="0"/>
          <a:chOff x="0" y="0"/>
          <a:chExt cx="0" cy="0"/>
        </a:xfrm>
      </p:grpSpPr>
      <p:sp>
        <p:nvSpPr>
          <p:cNvPr id="8" name="矩形 7">
            <a:extLst>
              <a:ext uri="{FF2B5EF4-FFF2-40B4-BE49-F238E27FC236}">
                <a16:creationId xmlns:a16="http://schemas.microsoft.com/office/drawing/2014/main" id="{5F83454A-2194-5543-99D0-E97B71C8C358}"/>
              </a:ext>
            </a:extLst>
          </p:cNvPr>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00">
              <a:sym typeface="+mn-ea"/>
            </a:endParaRPr>
          </a:p>
        </p:txBody>
      </p:sp>
      <p:sp>
        <p:nvSpPr>
          <p:cNvPr id="3" name="矩形 2">
            <a:extLst>
              <a:ext uri="{FF2B5EF4-FFF2-40B4-BE49-F238E27FC236}">
                <a16:creationId xmlns:a16="http://schemas.microsoft.com/office/drawing/2014/main" id="{0DF983E0-AB2A-5730-1F5E-1EDBA10130E3}"/>
              </a:ext>
            </a:extLst>
          </p:cNvPr>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a:extLst>
              <a:ext uri="{FF2B5EF4-FFF2-40B4-BE49-F238E27FC236}">
                <a16:creationId xmlns:a16="http://schemas.microsoft.com/office/drawing/2014/main" id="{FDD9DA48-DAA5-D1B6-21B2-7BB229669766}"/>
              </a:ext>
            </a:extLst>
          </p:cNvPr>
          <p:cNvPicPr>
            <a:picLocks noChangeAspect="1"/>
          </p:cNvPicPr>
          <p:nvPr/>
        </p:nvPicPr>
        <p:blipFill>
          <a:blip r:embed="rId10"/>
          <a:stretch>
            <a:fillRect/>
          </a:stretch>
        </p:blipFill>
        <p:spPr>
          <a:xfrm>
            <a:off x="14723745" y="281887"/>
            <a:ext cx="3251835" cy="685800"/>
          </a:xfrm>
          <a:prstGeom prst="rect">
            <a:avLst/>
          </a:prstGeom>
        </p:spPr>
      </p:pic>
      <p:sp>
        <p:nvSpPr>
          <p:cNvPr id="9" name="文本框 8">
            <a:extLst>
              <a:ext uri="{FF2B5EF4-FFF2-40B4-BE49-F238E27FC236}">
                <a16:creationId xmlns:a16="http://schemas.microsoft.com/office/drawing/2014/main" id="{B628CA25-8A5B-7254-315F-04A28D017843}"/>
              </a:ext>
            </a:extLst>
          </p:cNvPr>
          <p:cNvSpPr txBox="1"/>
          <p:nvPr>
            <p:custDataLst>
              <p:tags r:id="rId4"/>
            </p:custDataLst>
          </p:nvPr>
        </p:nvSpPr>
        <p:spPr>
          <a:xfrm>
            <a:off x="1216660" y="1398905"/>
            <a:ext cx="6753225" cy="670560"/>
          </a:xfrm>
          <a:prstGeom prst="rect">
            <a:avLst/>
          </a:prstGeom>
          <a:noFill/>
        </p:spPr>
        <p:txBody>
          <a:bodyPr wrap="square" rtlCol="0">
            <a:noAutofit/>
          </a:bodyPr>
          <a:lstStyle/>
          <a:p>
            <a:r>
              <a:rPr lang="en-US" altLang="zh-CN" sz="3600" dirty="0"/>
              <a:t>1998</a:t>
            </a:r>
            <a:r>
              <a:rPr lang="zh-CN" altLang="en-US" sz="3600" dirty="0"/>
              <a:t>，视觉注意力系统</a:t>
            </a:r>
            <a:endParaRPr lang="zh-CN" altLang="en-US" sz="3300" dirty="0">
              <a:solidFill>
                <a:srgbClr val="2E3C63"/>
              </a:solidFill>
            </a:endParaRPr>
          </a:p>
        </p:txBody>
      </p:sp>
      <p:sp>
        <p:nvSpPr>
          <p:cNvPr id="3078" name="文本框 3">
            <a:extLst>
              <a:ext uri="{FF2B5EF4-FFF2-40B4-BE49-F238E27FC236}">
                <a16:creationId xmlns:a16="http://schemas.microsoft.com/office/drawing/2014/main" id="{8015B616-16DB-56A4-2D44-D73526BC9092}"/>
              </a:ext>
            </a:extLst>
          </p:cNvPr>
          <p:cNvSpPr txBox="1"/>
          <p:nvPr>
            <p:custDataLst>
              <p:tags r:id="rId5"/>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03</a:t>
            </a:r>
          </a:p>
        </p:txBody>
      </p:sp>
      <p:sp>
        <p:nvSpPr>
          <p:cNvPr id="4" name="文本框 3">
            <a:extLst>
              <a:ext uri="{FF2B5EF4-FFF2-40B4-BE49-F238E27FC236}">
                <a16:creationId xmlns:a16="http://schemas.microsoft.com/office/drawing/2014/main" id="{65F38979-628B-AF2E-FDB0-006875E59447}"/>
              </a:ext>
            </a:extLst>
          </p:cNvPr>
          <p:cNvSpPr txBox="1"/>
          <p:nvPr>
            <p:custDataLst>
              <p:tags r:id="rId6"/>
            </p:custDataLst>
          </p:nvPr>
        </p:nvSpPr>
        <p:spPr>
          <a:xfrm>
            <a:off x="1216343" y="258075"/>
            <a:ext cx="12663488" cy="806768"/>
          </a:xfrm>
          <a:prstGeom prst="rect">
            <a:avLst/>
          </a:prstGeom>
          <a:noFill/>
        </p:spPr>
        <p:txBody>
          <a:bodyPr wrap="square" rtlCol="0">
            <a:noAutofit/>
          </a:bodyPr>
          <a:lstStyle/>
          <a:p>
            <a:r>
              <a:rPr lang="en-US" altLang="zh-CN" sz="4200" dirty="0">
                <a:solidFill>
                  <a:schemeClr val="bg1"/>
                </a:solidFill>
              </a:rPr>
              <a:t>History</a:t>
            </a:r>
            <a:endParaRPr lang="zh-CN" altLang="en-US" sz="4200" dirty="0">
              <a:solidFill>
                <a:schemeClr val="bg1"/>
              </a:solidFill>
            </a:endParaRPr>
          </a:p>
        </p:txBody>
      </p:sp>
      <p:pic>
        <p:nvPicPr>
          <p:cNvPr id="5" name="图片 4">
            <a:extLst>
              <a:ext uri="{FF2B5EF4-FFF2-40B4-BE49-F238E27FC236}">
                <a16:creationId xmlns:a16="http://schemas.microsoft.com/office/drawing/2014/main" id="{CC5443ED-AACC-B9D6-4E5C-1279FE2FE1A1}"/>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9144000" y="2441399"/>
            <a:ext cx="7077960" cy="6213704"/>
          </a:xfrm>
          <a:prstGeom prst="rect">
            <a:avLst/>
          </a:prstGeom>
        </p:spPr>
      </p:pic>
      <p:sp>
        <p:nvSpPr>
          <p:cNvPr id="11" name="文本框 10">
            <a:extLst>
              <a:ext uri="{FF2B5EF4-FFF2-40B4-BE49-F238E27FC236}">
                <a16:creationId xmlns:a16="http://schemas.microsoft.com/office/drawing/2014/main" id="{EE023E2D-6CE4-5767-2159-4C338BF04639}"/>
              </a:ext>
            </a:extLst>
          </p:cNvPr>
          <p:cNvSpPr txBox="1"/>
          <p:nvPr/>
        </p:nvSpPr>
        <p:spPr>
          <a:xfrm>
            <a:off x="706120" y="2725805"/>
            <a:ext cx="8437880" cy="7109639"/>
          </a:xfrm>
          <a:prstGeom prst="rect">
            <a:avLst/>
          </a:prstGeom>
          <a:noFill/>
        </p:spPr>
        <p:txBody>
          <a:bodyPr wrap="square">
            <a:spAutoFit/>
          </a:bodyPr>
          <a:lstStyle/>
          <a:p>
            <a:r>
              <a:rPr lang="en" altLang="zh-CN" sz="2400" b="0" i="0" dirty="0">
                <a:effectLst/>
                <a:latin typeface="Times New Roman" panose="02020603050405020304" pitchFamily="18" charset="0"/>
                <a:ea typeface="SimSun" panose="02010600030101010101" pitchFamily="2" charset="-122"/>
                <a:cs typeface="Times New Roman" panose="02020603050405020304" pitchFamily="18" charset="0"/>
              </a:rPr>
              <a:t> Laurent </a:t>
            </a:r>
            <a:r>
              <a:rPr lang="en" altLang="zh-CN" sz="2400" b="0" i="0" dirty="0" err="1">
                <a:effectLst/>
                <a:latin typeface="Times New Roman" panose="02020603050405020304" pitchFamily="18" charset="0"/>
                <a:ea typeface="SimSun" panose="02010600030101010101" pitchFamily="2" charset="-122"/>
                <a:cs typeface="Times New Roman" panose="02020603050405020304" pitchFamily="18" charset="0"/>
              </a:rPr>
              <a:t>Itti</a:t>
            </a:r>
            <a:r>
              <a:rPr lang="zh-CN" altLang="en-US" sz="2400" b="0" i="0" dirty="0">
                <a:effectLst/>
                <a:latin typeface="Times New Roman" panose="02020603050405020304" pitchFamily="18" charset="0"/>
                <a:ea typeface="SimSun" panose="02010600030101010101" pitchFamily="2" charset="-122"/>
                <a:cs typeface="Times New Roman" panose="02020603050405020304" pitchFamily="18" charset="0"/>
              </a:rPr>
              <a:t>在</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a:t>
            </a:r>
            <a:r>
              <a:rPr lang="en" altLang="zh-CN" sz="2400" dirty="0">
                <a:latin typeface="Times New Roman" panose="02020603050405020304" pitchFamily="18" charset="0"/>
                <a:ea typeface="SimSun" panose="02010600030101010101" pitchFamily="2" charset="-122"/>
                <a:cs typeface="Times New Roman" panose="02020603050405020304" pitchFamily="18" charset="0"/>
              </a:rPr>
              <a:t>A Model of Saliency - Based Visual Attention for Rapid Scene Analysis</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提出了一种受早期灵长类视觉系统启发的视觉注意力系统，通过多尺度图像特征生成显著性图，快速选择显著位置以分析场景。</a:t>
            </a:r>
            <a:endParaRPr lang="en-US" altLang="zh-CN" sz="2400" dirty="0">
              <a:latin typeface="Times New Roman" panose="02020603050405020304" pitchFamily="18" charset="0"/>
              <a:ea typeface="SimSun" panose="02010600030101010101" pitchFamily="2" charset="-122"/>
              <a:cs typeface="Times New Roman" panose="02020603050405020304" pitchFamily="18" charset="0"/>
            </a:endParaRPr>
          </a:p>
          <a:p>
            <a:endParaRPr lang="en-US" altLang="zh-CN" sz="2400" dirty="0">
              <a:latin typeface="Times New Roman" panose="02020603050405020304" pitchFamily="18" charset="0"/>
              <a:ea typeface="SimSun" panose="02010600030101010101" pitchFamily="2" charset="-122"/>
              <a:cs typeface="Times New Roman" panose="02020603050405020304" pitchFamily="18" charset="0"/>
            </a:endParaRPr>
          </a:p>
          <a:p>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视觉输入先分解为地形特征图，不同空间位置在图中竞争显著性，只有突出位置能保留。所有特征图以自下而上的方式输入主 “显著性图”，该图在灵长类动物中被认为存在于后顶叶皮层和丘脑枕核的视觉图中，且具有产生注意力转移的内部动力学，可在无自上而下指导的情况下实现注意力转移。</a:t>
            </a:r>
            <a:endParaRPr lang="en-US" altLang="zh-CN" sz="2400" dirty="0">
              <a:latin typeface="Times New Roman" panose="02020603050405020304" pitchFamily="18" charset="0"/>
              <a:ea typeface="SimSun" panose="02010600030101010101" pitchFamily="2" charset="-122"/>
              <a:cs typeface="Times New Roman" panose="02020603050405020304" pitchFamily="18" charset="0"/>
            </a:endParaRPr>
          </a:p>
          <a:p>
            <a:endParaRPr lang="en-US" altLang="zh-CN" sz="2400" dirty="0">
              <a:latin typeface="Times New Roman" panose="02020603050405020304" pitchFamily="18" charset="0"/>
              <a:ea typeface="SimSun" panose="02010600030101010101" pitchFamily="2" charset="-122"/>
              <a:cs typeface="Times New Roman" panose="02020603050405020304" pitchFamily="18" charset="0"/>
            </a:endParaRPr>
          </a:p>
          <a:p>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输入为 </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640×480 </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分辨率的静态彩色图像，利用二元高斯金字塔创建九个空间尺度。通过线性滤波提取颜色、强度、方向特征，经中心 </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 </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环绕差异和归一化处理得到特征图（</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12 </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个颜色图、</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6 </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个强度图、</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24 </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个方向图 ）。跨尺度组合和归一化后得到显著图，再线性组合生成显著性图，最后通过 “赢家通吃” 机制选择关注位置。</a:t>
            </a:r>
          </a:p>
          <a:p>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a:p>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4204506576"/>
      </p:ext>
    </p:extLst>
  </p:cSld>
  <p:clrMapOvr>
    <a:masterClrMapping/>
  </p:clrMapOvr>
  <p:extLst>
    <p:ext uri="{6950BFC3-D8DA-4A85-94F7-54DA5524770B}">
      <p188:commentRel xmlns:p188="http://schemas.microsoft.com/office/powerpoint/2018/8/main" r:id="rId9"/>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E4C9F-760C-F826-19AE-5E9E2587D0ED}"/>
            </a:ext>
          </a:extLst>
        </p:cNvPr>
        <p:cNvGrpSpPr/>
        <p:nvPr/>
      </p:nvGrpSpPr>
      <p:grpSpPr>
        <a:xfrm>
          <a:off x="0" y="0"/>
          <a:ext cx="0" cy="0"/>
          <a:chOff x="0" y="0"/>
          <a:chExt cx="0" cy="0"/>
        </a:xfrm>
      </p:grpSpPr>
      <p:sp>
        <p:nvSpPr>
          <p:cNvPr id="8" name="矩形 7">
            <a:extLst>
              <a:ext uri="{FF2B5EF4-FFF2-40B4-BE49-F238E27FC236}">
                <a16:creationId xmlns:a16="http://schemas.microsoft.com/office/drawing/2014/main" id="{7C7DA32D-3F7C-4F71-1B92-44C497FA5F29}"/>
              </a:ext>
            </a:extLst>
          </p:cNvPr>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00">
              <a:sym typeface="+mn-ea"/>
            </a:endParaRPr>
          </a:p>
        </p:txBody>
      </p:sp>
      <p:sp>
        <p:nvSpPr>
          <p:cNvPr id="3" name="矩形 2">
            <a:extLst>
              <a:ext uri="{FF2B5EF4-FFF2-40B4-BE49-F238E27FC236}">
                <a16:creationId xmlns:a16="http://schemas.microsoft.com/office/drawing/2014/main" id="{0397FA7B-9CF4-B549-2792-35E4C1B280E9}"/>
              </a:ext>
            </a:extLst>
          </p:cNvPr>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a:extLst>
              <a:ext uri="{FF2B5EF4-FFF2-40B4-BE49-F238E27FC236}">
                <a16:creationId xmlns:a16="http://schemas.microsoft.com/office/drawing/2014/main" id="{55BF744F-D5DD-80D7-A909-3086C0452886}"/>
              </a:ext>
            </a:extLst>
          </p:cNvPr>
          <p:cNvPicPr>
            <a:picLocks noChangeAspect="1"/>
          </p:cNvPicPr>
          <p:nvPr/>
        </p:nvPicPr>
        <p:blipFill>
          <a:blip r:embed="rId9"/>
          <a:stretch>
            <a:fillRect/>
          </a:stretch>
        </p:blipFill>
        <p:spPr>
          <a:xfrm>
            <a:off x="14723745" y="281887"/>
            <a:ext cx="3251835" cy="685800"/>
          </a:xfrm>
          <a:prstGeom prst="rect">
            <a:avLst/>
          </a:prstGeom>
        </p:spPr>
      </p:pic>
      <p:sp>
        <p:nvSpPr>
          <p:cNvPr id="9" name="文本框 8">
            <a:extLst>
              <a:ext uri="{FF2B5EF4-FFF2-40B4-BE49-F238E27FC236}">
                <a16:creationId xmlns:a16="http://schemas.microsoft.com/office/drawing/2014/main" id="{EF72E07C-E82B-1166-F899-F064204D74FF}"/>
              </a:ext>
            </a:extLst>
          </p:cNvPr>
          <p:cNvSpPr txBox="1"/>
          <p:nvPr>
            <p:custDataLst>
              <p:tags r:id="rId4"/>
            </p:custDataLst>
          </p:nvPr>
        </p:nvSpPr>
        <p:spPr>
          <a:xfrm>
            <a:off x="1216660" y="1398905"/>
            <a:ext cx="6753225" cy="670560"/>
          </a:xfrm>
          <a:prstGeom prst="rect">
            <a:avLst/>
          </a:prstGeom>
          <a:noFill/>
        </p:spPr>
        <p:txBody>
          <a:bodyPr wrap="square" rtlCol="0">
            <a:noAutofit/>
          </a:bodyPr>
          <a:lstStyle/>
          <a:p>
            <a:r>
              <a:rPr lang="en-US" altLang="zh-CN" sz="3600" dirty="0"/>
              <a:t>2014</a:t>
            </a:r>
            <a:r>
              <a:rPr lang="zh-CN" altLang="en-US" sz="3600" dirty="0"/>
              <a:t>，循环视觉注意力模型</a:t>
            </a:r>
            <a:endParaRPr lang="zh-CN" altLang="en-US" sz="3300" dirty="0">
              <a:solidFill>
                <a:srgbClr val="2E3C63"/>
              </a:solidFill>
            </a:endParaRPr>
          </a:p>
        </p:txBody>
      </p:sp>
      <p:sp>
        <p:nvSpPr>
          <p:cNvPr id="3078" name="文本框 3">
            <a:extLst>
              <a:ext uri="{FF2B5EF4-FFF2-40B4-BE49-F238E27FC236}">
                <a16:creationId xmlns:a16="http://schemas.microsoft.com/office/drawing/2014/main" id="{E65B23BE-90C5-E5FA-38DE-27381508C7F0}"/>
              </a:ext>
            </a:extLst>
          </p:cNvPr>
          <p:cNvSpPr txBox="1"/>
          <p:nvPr>
            <p:custDataLst>
              <p:tags r:id="rId5"/>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03</a:t>
            </a:r>
          </a:p>
        </p:txBody>
      </p:sp>
      <p:sp>
        <p:nvSpPr>
          <p:cNvPr id="4" name="文本框 3">
            <a:extLst>
              <a:ext uri="{FF2B5EF4-FFF2-40B4-BE49-F238E27FC236}">
                <a16:creationId xmlns:a16="http://schemas.microsoft.com/office/drawing/2014/main" id="{50D0E1FF-CE29-7CD5-EEF0-13FD5BBB761C}"/>
              </a:ext>
            </a:extLst>
          </p:cNvPr>
          <p:cNvSpPr txBox="1"/>
          <p:nvPr>
            <p:custDataLst>
              <p:tags r:id="rId6"/>
            </p:custDataLst>
          </p:nvPr>
        </p:nvSpPr>
        <p:spPr>
          <a:xfrm>
            <a:off x="1216343" y="258075"/>
            <a:ext cx="12663488" cy="806768"/>
          </a:xfrm>
          <a:prstGeom prst="rect">
            <a:avLst/>
          </a:prstGeom>
          <a:noFill/>
        </p:spPr>
        <p:txBody>
          <a:bodyPr wrap="square" rtlCol="0">
            <a:noAutofit/>
          </a:bodyPr>
          <a:lstStyle/>
          <a:p>
            <a:r>
              <a:rPr lang="en-US" altLang="zh-CN" sz="4200" dirty="0">
                <a:solidFill>
                  <a:schemeClr val="bg1"/>
                </a:solidFill>
              </a:rPr>
              <a:t>History</a:t>
            </a:r>
            <a:endParaRPr lang="zh-CN" altLang="en-US" sz="4200" dirty="0">
              <a:solidFill>
                <a:schemeClr val="bg1"/>
              </a:solidFill>
            </a:endParaRPr>
          </a:p>
        </p:txBody>
      </p:sp>
      <p:sp>
        <p:nvSpPr>
          <p:cNvPr id="7" name="文本框 6">
            <a:extLst>
              <a:ext uri="{FF2B5EF4-FFF2-40B4-BE49-F238E27FC236}">
                <a16:creationId xmlns:a16="http://schemas.microsoft.com/office/drawing/2014/main" id="{2B9DA8DF-5AEF-FA6B-4D67-80987E2788CE}"/>
              </a:ext>
            </a:extLst>
          </p:cNvPr>
          <p:cNvSpPr txBox="1"/>
          <p:nvPr/>
        </p:nvSpPr>
        <p:spPr>
          <a:xfrm>
            <a:off x="706120" y="2394585"/>
            <a:ext cx="7463676" cy="7478970"/>
          </a:xfrm>
          <a:prstGeom prst="rect">
            <a:avLst/>
          </a:prstGeom>
          <a:noFill/>
        </p:spPr>
        <p:txBody>
          <a:bodyPr wrap="square">
            <a:spAutoFit/>
          </a:bodyPr>
          <a:lstStyle/>
          <a:p>
            <a:r>
              <a:rPr lang="en-US" altLang="zh-CN" sz="2400" b="0" i="0" dirty="0">
                <a:effectLst/>
                <a:latin typeface="Times New Roman" panose="02020603050405020304" pitchFamily="18" charset="0"/>
                <a:ea typeface="SimSun" panose="02010600030101010101" pitchFamily="2" charset="-122"/>
                <a:cs typeface="Times New Roman" panose="02020603050405020304" pitchFamily="18" charset="0"/>
              </a:rPr>
              <a:t>Google</a:t>
            </a:r>
            <a:r>
              <a:rPr lang="zh-CN" altLang="en-US" sz="2400" b="0" i="0" dirty="0">
                <a:effectLst/>
                <a:latin typeface="Times New Roman" panose="02020603050405020304" pitchFamily="18" charset="0"/>
                <a:ea typeface="SimSun" panose="02010600030101010101" pitchFamily="2" charset="-122"/>
                <a:cs typeface="Times New Roman" panose="02020603050405020304" pitchFamily="18" charset="0"/>
              </a:rPr>
              <a:t>提出了一种循环视觉注意力模型（</a:t>
            </a:r>
            <a:r>
              <a:rPr lang="en" altLang="zh-CN" sz="2400" b="0" i="0" dirty="0">
                <a:effectLst/>
                <a:latin typeface="Times New Roman" panose="02020603050405020304" pitchFamily="18" charset="0"/>
                <a:ea typeface="SimSun" panose="02010600030101010101" pitchFamily="2" charset="-122"/>
                <a:cs typeface="Times New Roman" panose="02020603050405020304" pitchFamily="18" charset="0"/>
              </a:rPr>
              <a:t>RAM</a:t>
            </a:r>
            <a:r>
              <a:rPr lang="zh-CN" altLang="en" sz="2400" b="0" i="0" dirty="0">
                <a:effectLst/>
                <a:latin typeface="Times New Roman" panose="02020603050405020304" pitchFamily="18" charset="0"/>
                <a:ea typeface="SimSun" panose="02010600030101010101" pitchFamily="2" charset="-122"/>
                <a:cs typeface="Times New Roman" panose="02020603050405020304" pitchFamily="18" charset="0"/>
              </a:rPr>
              <a:t>），</a:t>
            </a:r>
            <a:r>
              <a:rPr lang="zh-CN" altLang="en-US" sz="2400" b="0" i="0" dirty="0">
                <a:effectLst/>
                <a:latin typeface="Times New Roman" panose="02020603050405020304" pitchFamily="18" charset="0"/>
                <a:ea typeface="SimSun" panose="02010600030101010101" pitchFamily="2" charset="-122"/>
                <a:cs typeface="Times New Roman" panose="02020603050405020304" pitchFamily="18" charset="0"/>
              </a:rPr>
              <a:t>旨在解决卷积神经网络处理大尺寸图像时计算量随像素数线性增长的问题。其核心思想是通过自适应选择图像区域并仅对高分辨率选定区域进行处理，实现高效的视觉信息</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提取，灵感源于人类视觉系统选择性关注关键区域的机制。核心模型架构与工作机制为：</a:t>
            </a:r>
            <a:endParaRPr lang="en-US" altLang="zh-CN" sz="2400" dirty="0">
              <a:latin typeface="Times New Roman" panose="02020603050405020304" pitchFamily="18" charset="0"/>
              <a:ea typeface="SimSun" panose="02010600030101010101" pitchFamily="2" charset="-122"/>
              <a:cs typeface="Times New Roman" panose="02020603050405020304" pitchFamily="18" charset="0"/>
            </a:endParaRPr>
          </a:p>
          <a:p>
            <a:r>
              <a:rPr lang="zh-CN" altLang="en-US" sz="2400" b="1" dirty="0">
                <a:latin typeface="Times New Roman" panose="02020603050405020304" pitchFamily="18" charset="0"/>
                <a:ea typeface="SimSun" panose="02010600030101010101" pitchFamily="2" charset="-122"/>
                <a:cs typeface="Times New Roman" panose="02020603050405020304" pitchFamily="18" charset="0"/>
              </a:rPr>
              <a:t>循环神经网络框架</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a:t>
            </a:r>
            <a:r>
              <a:rPr lang="en" altLang="zh-CN" sz="2400" dirty="0">
                <a:latin typeface="Times New Roman" panose="02020603050405020304" pitchFamily="18" charset="0"/>
                <a:ea typeface="SimSun" panose="02010600030101010101" pitchFamily="2" charset="-122"/>
                <a:cs typeface="Times New Roman" panose="02020603050405020304" pitchFamily="18" charset="0"/>
              </a:rPr>
              <a:t>RAM </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以循环神经网络（</a:t>
            </a:r>
            <a:r>
              <a:rPr lang="en" altLang="zh-CN" sz="2400" dirty="0">
                <a:latin typeface="Times New Roman" panose="02020603050405020304" pitchFamily="18" charset="0"/>
                <a:ea typeface="SimSun" panose="02010600030101010101" pitchFamily="2" charset="-122"/>
                <a:cs typeface="Times New Roman" panose="02020603050405020304" pitchFamily="18" charset="0"/>
              </a:rPr>
              <a:t>RNN</a:t>
            </a:r>
            <a:r>
              <a:rPr lang="zh-CN" altLang="en" sz="2400"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为核心，通过依次处理图像中的不同位置（</a:t>
            </a:r>
            <a:r>
              <a:rPr lang="en" altLang="zh-CN" sz="2400" dirty="0">
                <a:latin typeface="Times New Roman" panose="02020603050405020304" pitchFamily="18" charset="0"/>
                <a:ea typeface="SimSun" panose="02010600030101010101" pitchFamily="2" charset="-122"/>
                <a:cs typeface="Times New Roman" panose="02020603050405020304" pitchFamily="18" charset="0"/>
              </a:rPr>
              <a:t>glimpse</a:t>
            </a:r>
            <a:r>
              <a:rPr lang="zh-CN" altLang="en" sz="2400"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逐步构建场景的内部表示。每个时间步，模型基于历史信息和任务需求选择下一个关注位置，避免对整幅图像进行全局处理。</a:t>
            </a:r>
          </a:p>
          <a:p>
            <a:r>
              <a:rPr lang="zh-CN" altLang="en-US" sz="2400" b="1" dirty="0">
                <a:latin typeface="Times New Roman" panose="02020603050405020304" pitchFamily="18" charset="0"/>
                <a:ea typeface="SimSun" panose="02010600030101010101" pitchFamily="2" charset="-122"/>
                <a:cs typeface="Times New Roman" panose="02020603050405020304" pitchFamily="18" charset="0"/>
              </a:rPr>
              <a:t>视网膜式感知机制</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：通过 “</a:t>
            </a:r>
            <a:r>
              <a:rPr lang="en" altLang="zh-CN" sz="2400" dirty="0">
                <a:latin typeface="Times New Roman" panose="02020603050405020304" pitchFamily="18" charset="0"/>
                <a:ea typeface="SimSun" panose="02010600030101010101" pitchFamily="2" charset="-122"/>
                <a:cs typeface="Times New Roman" panose="02020603050405020304" pitchFamily="18" charset="0"/>
              </a:rPr>
              <a:t>glimpse sensor” </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提取以关注位置为中心的多尺度图像块，中心区域高分辨率、外围低分辨率，模拟人类视网膜的 </a:t>
            </a:r>
            <a:r>
              <a:rPr lang="en" altLang="zh-CN" sz="2400" dirty="0">
                <a:latin typeface="Times New Roman" panose="02020603050405020304" pitchFamily="18" charset="0"/>
                <a:ea typeface="SimSun" panose="02010600030101010101" pitchFamily="2" charset="-122"/>
                <a:cs typeface="Times New Roman" panose="02020603050405020304" pitchFamily="18" charset="0"/>
              </a:rPr>
              <a:t>fovea </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结构，大幅降低输入维度。</a:t>
            </a:r>
          </a:p>
          <a:p>
            <a:r>
              <a:rPr lang="zh-CN" altLang="en-US" sz="2400" b="1" dirty="0">
                <a:latin typeface="Times New Roman" panose="02020603050405020304" pitchFamily="18" charset="0"/>
                <a:ea typeface="SimSun" panose="02010600030101010101" pitchFamily="2" charset="-122"/>
                <a:cs typeface="Times New Roman" panose="02020603050405020304" pitchFamily="18" charset="0"/>
              </a:rPr>
              <a:t>决策与动作生成</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：内部状态由 </a:t>
            </a:r>
            <a:r>
              <a:rPr lang="en" altLang="zh-CN" sz="2400" dirty="0">
                <a:latin typeface="Times New Roman" panose="02020603050405020304" pitchFamily="18" charset="0"/>
                <a:ea typeface="SimSun" panose="02010600030101010101" pitchFamily="2" charset="-122"/>
                <a:cs typeface="Times New Roman" panose="02020603050405020304" pitchFamily="18" charset="0"/>
              </a:rPr>
              <a:t>RNN </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隐藏层维护，结合当前感知的 </a:t>
            </a:r>
            <a:r>
              <a:rPr lang="en" altLang="zh-CN" sz="2400" dirty="0">
                <a:latin typeface="Times New Roman" panose="02020603050405020304" pitchFamily="18" charset="0"/>
                <a:ea typeface="SimSun" panose="02010600030101010101" pitchFamily="2" charset="-122"/>
                <a:cs typeface="Times New Roman" panose="02020603050405020304" pitchFamily="18" charset="0"/>
              </a:rPr>
              <a:t>glimpse </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特征更新。位置网络（</a:t>
            </a:r>
            <a:r>
              <a:rPr lang="en" altLang="zh-CN" sz="2400" dirty="0">
                <a:latin typeface="Times New Roman" panose="02020603050405020304" pitchFamily="18" charset="0"/>
                <a:ea typeface="SimSun" panose="02010600030101010101" pitchFamily="2" charset="-122"/>
                <a:cs typeface="Times New Roman" panose="02020603050405020304" pitchFamily="18" charset="0"/>
              </a:rPr>
              <a:t>location network</a:t>
            </a:r>
            <a:r>
              <a:rPr lang="zh-CN" altLang="en" sz="2400"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和动作网络（</a:t>
            </a:r>
            <a:r>
              <a:rPr lang="en" altLang="zh-CN" sz="2400" dirty="0">
                <a:latin typeface="Times New Roman" panose="02020603050405020304" pitchFamily="18" charset="0"/>
                <a:ea typeface="SimSun" panose="02010600030101010101" pitchFamily="2" charset="-122"/>
                <a:cs typeface="Times New Roman" panose="02020603050405020304" pitchFamily="18" charset="0"/>
              </a:rPr>
              <a:t>action network</a:t>
            </a:r>
            <a:r>
              <a:rPr lang="zh-CN" altLang="en" sz="2400"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分别输出下一个关注位置和任务相关动作（如分类决策）。</a:t>
            </a:r>
          </a:p>
          <a:p>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10" name="图片 9">
            <a:extLst>
              <a:ext uri="{FF2B5EF4-FFF2-40B4-BE49-F238E27FC236}">
                <a16:creationId xmlns:a16="http://schemas.microsoft.com/office/drawing/2014/main" id="{1FC242D5-60EF-DB9B-287B-0179F69B0E67}"/>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8470934" y="3696560"/>
            <a:ext cx="9504646" cy="4223074"/>
          </a:xfrm>
          <a:prstGeom prst="rect">
            <a:avLst/>
          </a:prstGeom>
        </p:spPr>
      </p:pic>
    </p:spTree>
    <p:custDataLst>
      <p:tags r:id="rId1"/>
    </p:custDataLst>
    <p:extLst>
      <p:ext uri="{BB962C8B-B14F-4D97-AF65-F5344CB8AC3E}">
        <p14:creationId xmlns:p14="http://schemas.microsoft.com/office/powerpoint/2010/main" val="1415447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971AE-E04C-545A-A0C7-6970BCCFA645}"/>
            </a:ext>
          </a:extLst>
        </p:cNvPr>
        <p:cNvGrpSpPr/>
        <p:nvPr/>
      </p:nvGrpSpPr>
      <p:grpSpPr>
        <a:xfrm>
          <a:off x="0" y="0"/>
          <a:ext cx="0" cy="0"/>
          <a:chOff x="0" y="0"/>
          <a:chExt cx="0" cy="0"/>
        </a:xfrm>
      </p:grpSpPr>
      <p:sp>
        <p:nvSpPr>
          <p:cNvPr id="8" name="矩形 7">
            <a:extLst>
              <a:ext uri="{FF2B5EF4-FFF2-40B4-BE49-F238E27FC236}">
                <a16:creationId xmlns:a16="http://schemas.microsoft.com/office/drawing/2014/main" id="{EE5E9828-21ED-A200-E837-E2E438626D4D}"/>
              </a:ext>
            </a:extLst>
          </p:cNvPr>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00">
              <a:sym typeface="+mn-ea"/>
            </a:endParaRPr>
          </a:p>
        </p:txBody>
      </p:sp>
      <p:sp>
        <p:nvSpPr>
          <p:cNvPr id="3" name="矩形 2">
            <a:extLst>
              <a:ext uri="{FF2B5EF4-FFF2-40B4-BE49-F238E27FC236}">
                <a16:creationId xmlns:a16="http://schemas.microsoft.com/office/drawing/2014/main" id="{61BAF7D3-2D98-CE88-69FA-73B36E5C7ED0}"/>
              </a:ext>
            </a:extLst>
          </p:cNvPr>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a:extLst>
              <a:ext uri="{FF2B5EF4-FFF2-40B4-BE49-F238E27FC236}">
                <a16:creationId xmlns:a16="http://schemas.microsoft.com/office/drawing/2014/main" id="{EBE041D8-3093-A707-4C38-B97AE7381F55}"/>
              </a:ext>
            </a:extLst>
          </p:cNvPr>
          <p:cNvPicPr>
            <a:picLocks noChangeAspect="1"/>
          </p:cNvPicPr>
          <p:nvPr/>
        </p:nvPicPr>
        <p:blipFill>
          <a:blip r:embed="rId9"/>
          <a:stretch>
            <a:fillRect/>
          </a:stretch>
        </p:blipFill>
        <p:spPr>
          <a:xfrm>
            <a:off x="14723745" y="281887"/>
            <a:ext cx="3251835" cy="685800"/>
          </a:xfrm>
          <a:prstGeom prst="rect">
            <a:avLst/>
          </a:prstGeom>
        </p:spPr>
      </p:pic>
      <p:sp>
        <p:nvSpPr>
          <p:cNvPr id="9" name="文本框 8">
            <a:extLst>
              <a:ext uri="{FF2B5EF4-FFF2-40B4-BE49-F238E27FC236}">
                <a16:creationId xmlns:a16="http://schemas.microsoft.com/office/drawing/2014/main" id="{2266DCC3-7470-300E-30C0-10A983C67502}"/>
              </a:ext>
            </a:extLst>
          </p:cNvPr>
          <p:cNvSpPr txBox="1"/>
          <p:nvPr>
            <p:custDataLst>
              <p:tags r:id="rId4"/>
            </p:custDataLst>
          </p:nvPr>
        </p:nvSpPr>
        <p:spPr>
          <a:xfrm>
            <a:off x="1216660" y="1398905"/>
            <a:ext cx="6753225" cy="670560"/>
          </a:xfrm>
          <a:prstGeom prst="rect">
            <a:avLst/>
          </a:prstGeom>
          <a:noFill/>
        </p:spPr>
        <p:txBody>
          <a:bodyPr wrap="square" rtlCol="0">
            <a:noAutofit/>
          </a:bodyPr>
          <a:lstStyle/>
          <a:p>
            <a:r>
              <a:rPr lang="en-US" altLang="zh-CN" sz="3600" dirty="0"/>
              <a:t>2014</a:t>
            </a:r>
            <a:r>
              <a:rPr lang="zh-CN" altLang="en-US" sz="3600" dirty="0"/>
              <a:t>，注意力机制</a:t>
            </a:r>
            <a:endParaRPr lang="zh-CN" altLang="en-US" sz="3300" dirty="0">
              <a:solidFill>
                <a:srgbClr val="2E3C63"/>
              </a:solidFill>
            </a:endParaRPr>
          </a:p>
        </p:txBody>
      </p:sp>
      <p:sp>
        <p:nvSpPr>
          <p:cNvPr id="3078" name="文本框 3">
            <a:extLst>
              <a:ext uri="{FF2B5EF4-FFF2-40B4-BE49-F238E27FC236}">
                <a16:creationId xmlns:a16="http://schemas.microsoft.com/office/drawing/2014/main" id="{0C245C3E-DFF7-04F0-CF20-5407B3E70C63}"/>
              </a:ext>
            </a:extLst>
          </p:cNvPr>
          <p:cNvSpPr txBox="1"/>
          <p:nvPr>
            <p:custDataLst>
              <p:tags r:id="rId5"/>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03</a:t>
            </a:r>
          </a:p>
        </p:txBody>
      </p:sp>
      <p:sp>
        <p:nvSpPr>
          <p:cNvPr id="4" name="文本框 3">
            <a:extLst>
              <a:ext uri="{FF2B5EF4-FFF2-40B4-BE49-F238E27FC236}">
                <a16:creationId xmlns:a16="http://schemas.microsoft.com/office/drawing/2014/main" id="{5F67BA52-07A3-F076-85EC-2F5BF1B0B745}"/>
              </a:ext>
            </a:extLst>
          </p:cNvPr>
          <p:cNvSpPr txBox="1"/>
          <p:nvPr>
            <p:custDataLst>
              <p:tags r:id="rId6"/>
            </p:custDataLst>
          </p:nvPr>
        </p:nvSpPr>
        <p:spPr>
          <a:xfrm>
            <a:off x="1216343" y="258075"/>
            <a:ext cx="12663488" cy="806768"/>
          </a:xfrm>
          <a:prstGeom prst="rect">
            <a:avLst/>
          </a:prstGeom>
          <a:noFill/>
        </p:spPr>
        <p:txBody>
          <a:bodyPr wrap="square" rtlCol="0">
            <a:noAutofit/>
          </a:bodyPr>
          <a:lstStyle/>
          <a:p>
            <a:r>
              <a:rPr lang="en-US" altLang="zh-CN" sz="4200" dirty="0">
                <a:solidFill>
                  <a:schemeClr val="bg1"/>
                </a:solidFill>
              </a:rPr>
              <a:t>History</a:t>
            </a:r>
            <a:endParaRPr lang="zh-CN" altLang="en-US" sz="4200" dirty="0">
              <a:solidFill>
                <a:schemeClr val="bg1"/>
              </a:solidFill>
            </a:endParaRPr>
          </a:p>
        </p:txBody>
      </p:sp>
      <p:sp>
        <p:nvSpPr>
          <p:cNvPr id="6" name="文本框 5">
            <a:extLst>
              <a:ext uri="{FF2B5EF4-FFF2-40B4-BE49-F238E27FC236}">
                <a16:creationId xmlns:a16="http://schemas.microsoft.com/office/drawing/2014/main" id="{0F5AF18B-D76C-D2BD-213C-3C31B7ABAD96}"/>
              </a:ext>
            </a:extLst>
          </p:cNvPr>
          <p:cNvSpPr txBox="1"/>
          <p:nvPr/>
        </p:nvSpPr>
        <p:spPr>
          <a:xfrm>
            <a:off x="706120" y="2691308"/>
            <a:ext cx="9986022" cy="1200329"/>
          </a:xfrm>
          <a:prstGeom prst="rect">
            <a:avLst/>
          </a:prstGeom>
          <a:noFill/>
        </p:spPr>
        <p:txBody>
          <a:bodyPr wrap="square">
            <a:spAutoFit/>
          </a:bodyPr>
          <a:lstStyle/>
          <a:p>
            <a:r>
              <a:rPr lang="en" altLang="zh-CN" sz="2400" b="0" i="0" dirty="0">
                <a:effectLst/>
                <a:latin typeface="Times New Roman" panose="02020603050405020304" pitchFamily="18" charset="0"/>
                <a:ea typeface="SimSun" panose="02010600030101010101" pitchFamily="2" charset="-122"/>
                <a:cs typeface="Times New Roman" panose="02020603050405020304" pitchFamily="18" charset="0"/>
              </a:rPr>
              <a:t>《Neural Machine Translation by Jointly Learning to Align and Translate》</a:t>
            </a:r>
            <a:r>
              <a:rPr lang="zh-CN" altLang="en-US" sz="2400" b="0" i="0" dirty="0">
                <a:effectLst/>
                <a:latin typeface="Times New Roman" panose="02020603050405020304" pitchFamily="18" charset="0"/>
                <a:ea typeface="SimSun" panose="02010600030101010101" pitchFamily="2" charset="-122"/>
                <a:cs typeface="Times New Roman" panose="02020603050405020304" pitchFamily="18" charset="0"/>
              </a:rPr>
              <a:t>提出了一种改进的神经机器翻译模型，通过引入 “注意力机制” 解决了传统编码器 </a:t>
            </a:r>
            <a:r>
              <a:rPr lang="en-US" altLang="zh-CN" sz="2400" b="0" i="0" dirty="0">
                <a:effectLst/>
                <a:latin typeface="Times New Roman" panose="02020603050405020304" pitchFamily="18" charset="0"/>
                <a:ea typeface="SimSun" panose="02010600030101010101" pitchFamily="2" charset="-122"/>
                <a:cs typeface="Times New Roman" panose="02020603050405020304" pitchFamily="18" charset="0"/>
              </a:rPr>
              <a:t>- </a:t>
            </a:r>
            <a:r>
              <a:rPr lang="zh-CN" altLang="en-US" sz="2400" b="0" i="0" dirty="0">
                <a:effectLst/>
                <a:latin typeface="Times New Roman" panose="02020603050405020304" pitchFamily="18" charset="0"/>
                <a:ea typeface="SimSun" panose="02010600030101010101" pitchFamily="2" charset="-122"/>
                <a:cs typeface="Times New Roman" panose="02020603050405020304" pitchFamily="18" charset="0"/>
              </a:rPr>
              <a:t>解码器模型的瓶颈问题，显著提升了长句翻译性能。</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11" name="图片 10">
            <a:extLst>
              <a:ext uri="{FF2B5EF4-FFF2-40B4-BE49-F238E27FC236}">
                <a16:creationId xmlns:a16="http://schemas.microsoft.com/office/drawing/2014/main" id="{E99E094F-EF72-A10E-B0E0-630BC5634A73}"/>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11444103" y="3019625"/>
            <a:ext cx="4202082" cy="5349459"/>
          </a:xfrm>
          <a:prstGeom prst="rect">
            <a:avLst/>
          </a:prstGeom>
        </p:spPr>
      </p:pic>
      <p:pic>
        <p:nvPicPr>
          <p:cNvPr id="14" name="图片 13">
            <a:extLst>
              <a:ext uri="{FF2B5EF4-FFF2-40B4-BE49-F238E27FC236}">
                <a16:creationId xmlns:a16="http://schemas.microsoft.com/office/drawing/2014/main" id="{B567907B-AB92-7582-7519-9B5AF2DF73A4}"/>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1344295" y="4289693"/>
            <a:ext cx="9519929" cy="5311242"/>
          </a:xfrm>
          <a:prstGeom prst="rect">
            <a:avLst/>
          </a:prstGeom>
        </p:spPr>
      </p:pic>
    </p:spTree>
    <p:custDataLst>
      <p:tags r:id="rId1"/>
    </p:custDataLst>
    <p:extLst>
      <p:ext uri="{BB962C8B-B14F-4D97-AF65-F5344CB8AC3E}">
        <p14:creationId xmlns:p14="http://schemas.microsoft.com/office/powerpoint/2010/main" val="4022248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439281-551C-8882-6715-0529BF1FB57E}"/>
            </a:ext>
          </a:extLst>
        </p:cNvPr>
        <p:cNvGrpSpPr/>
        <p:nvPr/>
      </p:nvGrpSpPr>
      <p:grpSpPr>
        <a:xfrm>
          <a:off x="0" y="0"/>
          <a:ext cx="0" cy="0"/>
          <a:chOff x="0" y="0"/>
          <a:chExt cx="0" cy="0"/>
        </a:xfrm>
      </p:grpSpPr>
      <p:sp>
        <p:nvSpPr>
          <p:cNvPr id="8" name="矩形 7">
            <a:extLst>
              <a:ext uri="{FF2B5EF4-FFF2-40B4-BE49-F238E27FC236}">
                <a16:creationId xmlns:a16="http://schemas.microsoft.com/office/drawing/2014/main" id="{196F0C3F-501C-84EB-DE60-4C9268C28A80}"/>
              </a:ext>
            </a:extLst>
          </p:cNvPr>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00">
              <a:sym typeface="+mn-ea"/>
            </a:endParaRPr>
          </a:p>
        </p:txBody>
      </p:sp>
      <p:sp>
        <p:nvSpPr>
          <p:cNvPr id="3" name="矩形 2">
            <a:extLst>
              <a:ext uri="{FF2B5EF4-FFF2-40B4-BE49-F238E27FC236}">
                <a16:creationId xmlns:a16="http://schemas.microsoft.com/office/drawing/2014/main" id="{FE2CEC27-AD1B-EA47-4239-988BB4C52086}"/>
              </a:ext>
            </a:extLst>
          </p:cNvPr>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a:extLst>
              <a:ext uri="{FF2B5EF4-FFF2-40B4-BE49-F238E27FC236}">
                <a16:creationId xmlns:a16="http://schemas.microsoft.com/office/drawing/2014/main" id="{42AFAED9-1BDD-3590-FB3C-ABD2C4661EA5}"/>
              </a:ext>
            </a:extLst>
          </p:cNvPr>
          <p:cNvPicPr>
            <a:picLocks noChangeAspect="1"/>
          </p:cNvPicPr>
          <p:nvPr/>
        </p:nvPicPr>
        <p:blipFill>
          <a:blip r:embed="rId9"/>
          <a:stretch>
            <a:fillRect/>
          </a:stretch>
        </p:blipFill>
        <p:spPr>
          <a:xfrm>
            <a:off x="14723745" y="281887"/>
            <a:ext cx="3251835" cy="685800"/>
          </a:xfrm>
          <a:prstGeom prst="rect">
            <a:avLst/>
          </a:prstGeom>
        </p:spPr>
      </p:pic>
      <p:sp>
        <p:nvSpPr>
          <p:cNvPr id="9" name="文本框 8">
            <a:extLst>
              <a:ext uri="{FF2B5EF4-FFF2-40B4-BE49-F238E27FC236}">
                <a16:creationId xmlns:a16="http://schemas.microsoft.com/office/drawing/2014/main" id="{662107F3-2C4D-71AD-5A45-B678538B3E7D}"/>
              </a:ext>
            </a:extLst>
          </p:cNvPr>
          <p:cNvSpPr txBox="1"/>
          <p:nvPr>
            <p:custDataLst>
              <p:tags r:id="rId4"/>
            </p:custDataLst>
          </p:nvPr>
        </p:nvSpPr>
        <p:spPr>
          <a:xfrm>
            <a:off x="1216660" y="1398905"/>
            <a:ext cx="6753225" cy="670560"/>
          </a:xfrm>
          <a:prstGeom prst="rect">
            <a:avLst/>
          </a:prstGeom>
          <a:noFill/>
        </p:spPr>
        <p:txBody>
          <a:bodyPr wrap="square" rtlCol="0">
            <a:noAutofit/>
          </a:bodyPr>
          <a:lstStyle/>
          <a:p>
            <a:r>
              <a:rPr lang="en-US" altLang="zh-CN" sz="3600" dirty="0"/>
              <a:t>2015</a:t>
            </a:r>
            <a:r>
              <a:rPr lang="zh-CN" altLang="en-US" sz="3600" dirty="0"/>
              <a:t>，字幕生成</a:t>
            </a:r>
            <a:endParaRPr lang="zh-CN" altLang="en-US" sz="3300" dirty="0">
              <a:solidFill>
                <a:srgbClr val="2E3C63"/>
              </a:solidFill>
            </a:endParaRPr>
          </a:p>
        </p:txBody>
      </p:sp>
      <p:sp>
        <p:nvSpPr>
          <p:cNvPr id="3078" name="文本框 3">
            <a:extLst>
              <a:ext uri="{FF2B5EF4-FFF2-40B4-BE49-F238E27FC236}">
                <a16:creationId xmlns:a16="http://schemas.microsoft.com/office/drawing/2014/main" id="{6572BE25-7483-1A75-861F-44B7E623DD0B}"/>
              </a:ext>
            </a:extLst>
          </p:cNvPr>
          <p:cNvSpPr txBox="1"/>
          <p:nvPr>
            <p:custDataLst>
              <p:tags r:id="rId5"/>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03</a:t>
            </a:r>
          </a:p>
        </p:txBody>
      </p:sp>
      <p:sp>
        <p:nvSpPr>
          <p:cNvPr id="4" name="文本框 3">
            <a:extLst>
              <a:ext uri="{FF2B5EF4-FFF2-40B4-BE49-F238E27FC236}">
                <a16:creationId xmlns:a16="http://schemas.microsoft.com/office/drawing/2014/main" id="{AC39C20F-DAF4-226D-95CC-CF83E5668786}"/>
              </a:ext>
            </a:extLst>
          </p:cNvPr>
          <p:cNvSpPr txBox="1"/>
          <p:nvPr>
            <p:custDataLst>
              <p:tags r:id="rId6"/>
            </p:custDataLst>
          </p:nvPr>
        </p:nvSpPr>
        <p:spPr>
          <a:xfrm>
            <a:off x="1216343" y="258075"/>
            <a:ext cx="12663488" cy="806768"/>
          </a:xfrm>
          <a:prstGeom prst="rect">
            <a:avLst/>
          </a:prstGeom>
          <a:noFill/>
        </p:spPr>
        <p:txBody>
          <a:bodyPr wrap="square" rtlCol="0">
            <a:noAutofit/>
          </a:bodyPr>
          <a:lstStyle/>
          <a:p>
            <a:r>
              <a:rPr lang="en-US" altLang="zh-CN" sz="4200" dirty="0">
                <a:solidFill>
                  <a:schemeClr val="bg1"/>
                </a:solidFill>
              </a:rPr>
              <a:t>History</a:t>
            </a:r>
            <a:endParaRPr lang="zh-CN" altLang="en-US" sz="4200" dirty="0">
              <a:solidFill>
                <a:schemeClr val="bg1"/>
              </a:solidFill>
            </a:endParaRPr>
          </a:p>
        </p:txBody>
      </p:sp>
      <p:pic>
        <p:nvPicPr>
          <p:cNvPr id="5" name="图片 4">
            <a:extLst>
              <a:ext uri="{FF2B5EF4-FFF2-40B4-BE49-F238E27FC236}">
                <a16:creationId xmlns:a16="http://schemas.microsoft.com/office/drawing/2014/main" id="{77685710-759A-F51E-C4EB-710FCEC65B57}"/>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9445167" y="1972124"/>
            <a:ext cx="7772400" cy="3476647"/>
          </a:xfrm>
          <a:prstGeom prst="rect">
            <a:avLst/>
          </a:prstGeom>
        </p:spPr>
      </p:pic>
      <p:pic>
        <p:nvPicPr>
          <p:cNvPr id="7" name="图片 6">
            <a:extLst>
              <a:ext uri="{FF2B5EF4-FFF2-40B4-BE49-F238E27FC236}">
                <a16:creationId xmlns:a16="http://schemas.microsoft.com/office/drawing/2014/main" id="{DE57E40D-2FB7-5A80-E2B7-BA5FF873966D}"/>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9144000" y="6192458"/>
            <a:ext cx="8883112" cy="2124006"/>
          </a:xfrm>
          <a:prstGeom prst="rect">
            <a:avLst/>
          </a:prstGeom>
        </p:spPr>
      </p:pic>
      <p:sp>
        <p:nvSpPr>
          <p:cNvPr id="12" name="文本框 11">
            <a:extLst>
              <a:ext uri="{FF2B5EF4-FFF2-40B4-BE49-F238E27FC236}">
                <a16:creationId xmlns:a16="http://schemas.microsoft.com/office/drawing/2014/main" id="{F79A2999-3C7F-6106-A1BB-C37ADD149A5C}"/>
              </a:ext>
            </a:extLst>
          </p:cNvPr>
          <p:cNvSpPr txBox="1"/>
          <p:nvPr/>
        </p:nvSpPr>
        <p:spPr>
          <a:xfrm>
            <a:off x="301167" y="2990171"/>
            <a:ext cx="9144000" cy="1938992"/>
          </a:xfrm>
          <a:prstGeom prst="rect">
            <a:avLst/>
          </a:prstGeom>
          <a:noFill/>
        </p:spPr>
        <p:txBody>
          <a:bodyPr wrap="square">
            <a:spAutoFit/>
          </a:bodyPr>
          <a:lstStyle/>
          <a:p>
            <a:r>
              <a:rPr lang="en-US" altLang="zh-CN" sz="2400" i="0" dirty="0">
                <a:effectLst/>
                <a:latin typeface="Times New Roman" panose="02020603050405020304" pitchFamily="18" charset="0"/>
                <a:ea typeface="SimSun" panose="02010600030101010101" pitchFamily="2" charset="-122"/>
                <a:cs typeface="Times New Roman" panose="02020603050405020304" pitchFamily="18" charset="0"/>
              </a:rPr>
              <a:t>《</a:t>
            </a:r>
            <a:r>
              <a:rPr lang="en" altLang="zh-CN" sz="2400" dirty="0">
                <a:latin typeface="Times New Roman" panose="02020603050405020304" pitchFamily="18" charset="0"/>
                <a:ea typeface="SimSun" panose="02010600030101010101" pitchFamily="2" charset="-122"/>
                <a:cs typeface="Times New Roman" panose="02020603050405020304" pitchFamily="18" charset="0"/>
              </a:rPr>
              <a:t>Show, Attend and Tell: Neural Image Caption Generation with Visual Attention</a:t>
            </a:r>
            <a:r>
              <a:rPr lang="en-US" altLang="zh-CN" sz="2400" i="0" dirty="0">
                <a:effectLst/>
                <a:latin typeface="Times New Roman" panose="02020603050405020304" pitchFamily="18" charset="0"/>
                <a:ea typeface="SimSun" panose="02010600030101010101" pitchFamily="2" charset="-122"/>
                <a:cs typeface="Times New Roman" panose="02020603050405020304" pitchFamily="18" charset="0"/>
              </a:rPr>
              <a:t>》</a:t>
            </a:r>
            <a:r>
              <a:rPr lang="zh-CN" altLang="en-US" sz="2400" i="0" dirty="0">
                <a:effectLst/>
                <a:latin typeface="Times New Roman" panose="02020603050405020304" pitchFamily="18" charset="0"/>
                <a:ea typeface="SimSun" panose="02010600030101010101" pitchFamily="2" charset="-122"/>
                <a:cs typeface="Times New Roman" panose="02020603050405020304" pitchFamily="18" charset="0"/>
              </a:rPr>
              <a:t>提出了一种基于注意力机制的神经图像字幕生成模型，通过引入 “软注意力” 和 “硬注意力” 两种机制，让模型在生成描述时能动态聚焦图像中的关键区域，显著提升了字幕的准确性和可解释性。</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13" name="图片 12">
            <a:extLst>
              <a:ext uri="{FF2B5EF4-FFF2-40B4-BE49-F238E27FC236}">
                <a16:creationId xmlns:a16="http://schemas.microsoft.com/office/drawing/2014/main" id="{24204B20-EC26-F291-13B8-3565D2492A7B}"/>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472357" y="5103040"/>
            <a:ext cx="8509962" cy="4302317"/>
          </a:xfrm>
          <a:prstGeom prst="rect">
            <a:avLst/>
          </a:prstGeom>
        </p:spPr>
      </p:pic>
    </p:spTree>
    <p:custDataLst>
      <p:tags r:id="rId1"/>
    </p:custDataLst>
    <p:extLst>
      <p:ext uri="{BB962C8B-B14F-4D97-AF65-F5344CB8AC3E}">
        <p14:creationId xmlns:p14="http://schemas.microsoft.com/office/powerpoint/2010/main" val="41751132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F0C790-A4EF-363A-8E89-B22BA295ACE7}"/>
            </a:ext>
          </a:extLst>
        </p:cNvPr>
        <p:cNvGrpSpPr/>
        <p:nvPr/>
      </p:nvGrpSpPr>
      <p:grpSpPr>
        <a:xfrm>
          <a:off x="0" y="0"/>
          <a:ext cx="0" cy="0"/>
          <a:chOff x="0" y="0"/>
          <a:chExt cx="0" cy="0"/>
        </a:xfrm>
      </p:grpSpPr>
      <p:sp>
        <p:nvSpPr>
          <p:cNvPr id="8" name="矩形 7">
            <a:extLst>
              <a:ext uri="{FF2B5EF4-FFF2-40B4-BE49-F238E27FC236}">
                <a16:creationId xmlns:a16="http://schemas.microsoft.com/office/drawing/2014/main" id="{A08ED198-5FD1-8414-377A-631955D0067D}"/>
              </a:ext>
            </a:extLst>
          </p:cNvPr>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00">
              <a:sym typeface="+mn-ea"/>
            </a:endParaRPr>
          </a:p>
        </p:txBody>
      </p:sp>
      <p:sp>
        <p:nvSpPr>
          <p:cNvPr id="3" name="矩形 2">
            <a:extLst>
              <a:ext uri="{FF2B5EF4-FFF2-40B4-BE49-F238E27FC236}">
                <a16:creationId xmlns:a16="http://schemas.microsoft.com/office/drawing/2014/main" id="{63339BD7-367C-6A53-C422-8B93285419DD}"/>
              </a:ext>
            </a:extLst>
          </p:cNvPr>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a:extLst>
              <a:ext uri="{FF2B5EF4-FFF2-40B4-BE49-F238E27FC236}">
                <a16:creationId xmlns:a16="http://schemas.microsoft.com/office/drawing/2014/main" id="{5A5D8F61-6D02-58CC-7A21-0FDC2024E243}"/>
              </a:ext>
            </a:extLst>
          </p:cNvPr>
          <p:cNvPicPr>
            <a:picLocks noChangeAspect="1"/>
          </p:cNvPicPr>
          <p:nvPr/>
        </p:nvPicPr>
        <p:blipFill>
          <a:blip r:embed="rId9"/>
          <a:stretch>
            <a:fillRect/>
          </a:stretch>
        </p:blipFill>
        <p:spPr>
          <a:xfrm>
            <a:off x="14723745" y="281887"/>
            <a:ext cx="3251835" cy="685800"/>
          </a:xfrm>
          <a:prstGeom prst="rect">
            <a:avLst/>
          </a:prstGeom>
        </p:spPr>
      </p:pic>
      <p:sp>
        <p:nvSpPr>
          <p:cNvPr id="9" name="文本框 8">
            <a:extLst>
              <a:ext uri="{FF2B5EF4-FFF2-40B4-BE49-F238E27FC236}">
                <a16:creationId xmlns:a16="http://schemas.microsoft.com/office/drawing/2014/main" id="{E4CF3712-6ACD-9E08-A7E9-E555C449775E}"/>
              </a:ext>
            </a:extLst>
          </p:cNvPr>
          <p:cNvSpPr txBox="1"/>
          <p:nvPr>
            <p:custDataLst>
              <p:tags r:id="rId4"/>
            </p:custDataLst>
          </p:nvPr>
        </p:nvSpPr>
        <p:spPr>
          <a:xfrm>
            <a:off x="1216660" y="1398905"/>
            <a:ext cx="6753225" cy="670560"/>
          </a:xfrm>
          <a:prstGeom prst="rect">
            <a:avLst/>
          </a:prstGeom>
          <a:noFill/>
        </p:spPr>
        <p:txBody>
          <a:bodyPr wrap="square" rtlCol="0">
            <a:noAutofit/>
          </a:bodyPr>
          <a:lstStyle/>
          <a:p>
            <a:r>
              <a:rPr lang="en-US" altLang="zh-CN" sz="3600" dirty="0">
                <a:solidFill>
                  <a:srgbClr val="2E3C63"/>
                </a:solidFill>
              </a:rPr>
              <a:t>2017-</a:t>
            </a:r>
            <a:r>
              <a:rPr lang="zh-CN" altLang="en-US" sz="3600" dirty="0">
                <a:solidFill>
                  <a:srgbClr val="2E3C63"/>
                </a:solidFill>
              </a:rPr>
              <a:t>至今</a:t>
            </a:r>
            <a:endParaRPr lang="zh-CN" altLang="en-US" sz="3300" dirty="0">
              <a:solidFill>
                <a:srgbClr val="2E3C63"/>
              </a:solidFill>
            </a:endParaRPr>
          </a:p>
        </p:txBody>
      </p:sp>
      <p:sp>
        <p:nvSpPr>
          <p:cNvPr id="3078" name="文本框 3">
            <a:extLst>
              <a:ext uri="{FF2B5EF4-FFF2-40B4-BE49-F238E27FC236}">
                <a16:creationId xmlns:a16="http://schemas.microsoft.com/office/drawing/2014/main" id="{929A155B-ED23-51C8-FBF4-BFA73872E233}"/>
              </a:ext>
            </a:extLst>
          </p:cNvPr>
          <p:cNvSpPr txBox="1"/>
          <p:nvPr>
            <p:custDataLst>
              <p:tags r:id="rId5"/>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03</a:t>
            </a:r>
          </a:p>
        </p:txBody>
      </p:sp>
      <p:sp>
        <p:nvSpPr>
          <p:cNvPr id="4" name="文本框 3">
            <a:extLst>
              <a:ext uri="{FF2B5EF4-FFF2-40B4-BE49-F238E27FC236}">
                <a16:creationId xmlns:a16="http://schemas.microsoft.com/office/drawing/2014/main" id="{0BAA0E84-3DC1-CF3B-895D-0A91B9FBB9C1}"/>
              </a:ext>
            </a:extLst>
          </p:cNvPr>
          <p:cNvSpPr txBox="1"/>
          <p:nvPr>
            <p:custDataLst>
              <p:tags r:id="rId6"/>
            </p:custDataLst>
          </p:nvPr>
        </p:nvSpPr>
        <p:spPr>
          <a:xfrm>
            <a:off x="1216343" y="258075"/>
            <a:ext cx="12663488" cy="806768"/>
          </a:xfrm>
          <a:prstGeom prst="rect">
            <a:avLst/>
          </a:prstGeom>
          <a:noFill/>
        </p:spPr>
        <p:txBody>
          <a:bodyPr wrap="square" rtlCol="0">
            <a:noAutofit/>
          </a:bodyPr>
          <a:lstStyle/>
          <a:p>
            <a:r>
              <a:rPr lang="en-US" altLang="zh-CN" sz="4200" dirty="0">
                <a:solidFill>
                  <a:schemeClr val="bg1"/>
                </a:solidFill>
              </a:rPr>
              <a:t>History</a:t>
            </a:r>
            <a:endParaRPr lang="zh-CN" altLang="en-US" sz="4200" dirty="0">
              <a:solidFill>
                <a:schemeClr val="bg1"/>
              </a:solidFill>
            </a:endParaRPr>
          </a:p>
        </p:txBody>
      </p:sp>
      <p:sp>
        <p:nvSpPr>
          <p:cNvPr id="7" name="文本框 6">
            <a:extLst>
              <a:ext uri="{FF2B5EF4-FFF2-40B4-BE49-F238E27FC236}">
                <a16:creationId xmlns:a16="http://schemas.microsoft.com/office/drawing/2014/main" id="{217C2FF9-D871-FA70-D9C3-916BF7CB9E07}"/>
              </a:ext>
            </a:extLst>
          </p:cNvPr>
          <p:cNvSpPr txBox="1"/>
          <p:nvPr/>
        </p:nvSpPr>
        <p:spPr>
          <a:xfrm>
            <a:off x="2371241" y="2789695"/>
            <a:ext cx="11344759" cy="6740307"/>
          </a:xfrm>
          <a:prstGeom prst="rect">
            <a:avLst/>
          </a:prstGeom>
          <a:noFill/>
        </p:spPr>
        <p:txBody>
          <a:bodyPr wrap="square">
            <a:spAutoFit/>
          </a:bodyPr>
          <a:lstStyle/>
          <a:p>
            <a:pPr algn="l">
              <a:buNone/>
            </a:pPr>
            <a:r>
              <a:rPr lang="zh-CN" altLang="en-US" sz="2400" b="1" i="0" dirty="0">
                <a:solidFill>
                  <a:srgbClr val="191B1F"/>
                </a:solidFill>
                <a:effectLst/>
                <a:latin typeface="Times New Roman" panose="02020603050405020304" pitchFamily="18" charset="0"/>
                <a:ea typeface="SimSun" panose="02010600030101010101" pitchFamily="2" charset="-122"/>
                <a:cs typeface="Times New Roman" panose="02020603050405020304" pitchFamily="18" charset="0"/>
              </a:rPr>
              <a:t>从 </a:t>
            </a:r>
            <a:r>
              <a:rPr lang="en" altLang="zh-CN" sz="2400" b="1" i="0" dirty="0">
                <a:solidFill>
                  <a:srgbClr val="191B1F"/>
                </a:solidFill>
                <a:effectLst/>
                <a:latin typeface="Times New Roman" panose="02020603050405020304" pitchFamily="18" charset="0"/>
                <a:ea typeface="SimSun" panose="02010600030101010101" pitchFamily="2" charset="-122"/>
                <a:cs typeface="Times New Roman" panose="02020603050405020304" pitchFamily="18" charset="0"/>
              </a:rPr>
              <a:t>NLP </a:t>
            </a:r>
            <a:r>
              <a:rPr lang="zh-CN" altLang="en-US" sz="2400" b="1" i="0" dirty="0">
                <a:solidFill>
                  <a:srgbClr val="191B1F"/>
                </a:solidFill>
                <a:effectLst/>
                <a:latin typeface="Times New Roman" panose="02020603050405020304" pitchFamily="18" charset="0"/>
                <a:ea typeface="SimSun" panose="02010600030101010101" pitchFamily="2" charset="-122"/>
                <a:cs typeface="Times New Roman" panose="02020603050405020304" pitchFamily="18" charset="0"/>
              </a:rPr>
              <a:t>到 计算机视觉（</a:t>
            </a:r>
            <a:r>
              <a:rPr lang="en-US" altLang="zh-CN" sz="2400" b="1" i="0" dirty="0">
                <a:solidFill>
                  <a:srgbClr val="191B1F"/>
                </a:solidFill>
                <a:effectLst/>
                <a:latin typeface="Times New Roman" panose="02020603050405020304" pitchFamily="18" charset="0"/>
                <a:ea typeface="SimSun" panose="02010600030101010101" pitchFamily="2" charset="-122"/>
                <a:cs typeface="Times New Roman" panose="02020603050405020304" pitchFamily="18" charset="0"/>
              </a:rPr>
              <a:t>2019</a:t>
            </a:r>
            <a:r>
              <a:rPr lang="zh-CN" altLang="en-US" sz="2400" b="1" i="0" dirty="0">
                <a:solidFill>
                  <a:srgbClr val="191B1F"/>
                </a:solidFill>
                <a:effectLst/>
                <a:latin typeface="Times New Roman" panose="02020603050405020304" pitchFamily="18" charset="0"/>
                <a:ea typeface="SimSun" panose="02010600030101010101" pitchFamily="2" charset="-122"/>
                <a:cs typeface="Times New Roman" panose="02020603050405020304" pitchFamily="18" charset="0"/>
              </a:rPr>
              <a:t>年</a:t>
            </a:r>
            <a:r>
              <a:rPr lang="en-US" altLang="zh-CN" sz="2400" b="1" i="0" dirty="0">
                <a:solidFill>
                  <a:srgbClr val="191B1F"/>
                </a:solidFill>
                <a:effectLst/>
                <a:latin typeface="Times New Roman" panose="02020603050405020304" pitchFamily="18" charset="0"/>
                <a:ea typeface="SimSun" panose="02010600030101010101" pitchFamily="2" charset="-122"/>
                <a:cs typeface="Times New Roman" panose="02020603050405020304" pitchFamily="18" charset="0"/>
              </a:rPr>
              <a:t>-</a:t>
            </a:r>
            <a:r>
              <a:rPr lang="zh-CN" altLang="en-US" sz="2400" b="1" i="0" dirty="0">
                <a:solidFill>
                  <a:srgbClr val="191B1F"/>
                </a:solidFill>
                <a:effectLst/>
                <a:latin typeface="Times New Roman" panose="02020603050405020304" pitchFamily="18" charset="0"/>
                <a:ea typeface="SimSun" panose="02010600030101010101" pitchFamily="2" charset="-122"/>
                <a:cs typeface="Times New Roman" panose="02020603050405020304" pitchFamily="18" charset="0"/>
              </a:rPr>
              <a:t>至今）</a:t>
            </a:r>
          </a:p>
          <a:p>
            <a:pPr algn="l">
              <a:buNone/>
            </a:pPr>
            <a:r>
              <a:rPr lang="zh-CN" altLang="en-US" sz="2400" b="0" i="0" dirty="0">
                <a:solidFill>
                  <a:srgbClr val="191B1F"/>
                </a:solidFill>
                <a:effectLst/>
                <a:latin typeface="Times New Roman" panose="02020603050405020304" pitchFamily="18" charset="0"/>
                <a:ea typeface="SimSun" panose="02010600030101010101" pitchFamily="2" charset="-122"/>
                <a:cs typeface="Times New Roman" panose="02020603050405020304" pitchFamily="18" charset="0"/>
              </a:rPr>
              <a:t>最初，注意力机制主要用于 </a:t>
            </a:r>
            <a:r>
              <a:rPr lang="en" altLang="zh-CN" sz="2400" b="0" i="0" dirty="0">
                <a:solidFill>
                  <a:srgbClr val="191B1F"/>
                </a:solidFill>
                <a:effectLst/>
                <a:latin typeface="Times New Roman" panose="02020603050405020304" pitchFamily="18" charset="0"/>
                <a:ea typeface="SimSun" panose="02010600030101010101" pitchFamily="2" charset="-122"/>
                <a:cs typeface="Times New Roman" panose="02020603050405020304" pitchFamily="18" charset="0"/>
              </a:rPr>
              <a:t>NLP </a:t>
            </a:r>
            <a:r>
              <a:rPr lang="zh-CN" altLang="en-US" sz="2400" b="0" i="0" dirty="0">
                <a:solidFill>
                  <a:srgbClr val="191B1F"/>
                </a:solidFill>
                <a:effectLst/>
                <a:latin typeface="Times New Roman" panose="02020603050405020304" pitchFamily="18" charset="0"/>
                <a:ea typeface="SimSun" panose="02010600030101010101" pitchFamily="2" charset="-122"/>
                <a:cs typeface="Times New Roman" panose="02020603050405020304" pitchFamily="18" charset="0"/>
              </a:rPr>
              <a:t>任务，但后来也扩展到了计算机视觉：</a:t>
            </a:r>
          </a:p>
          <a:p>
            <a:pPr algn="l">
              <a:buFont typeface="Arial" panose="020B0604020202020204" pitchFamily="34" charset="0"/>
              <a:buChar char="•"/>
            </a:pPr>
            <a:r>
              <a:rPr lang="en-US" altLang="zh-CN" sz="2400" b="1" i="0" dirty="0">
                <a:solidFill>
                  <a:srgbClr val="191B1F"/>
                </a:solidFill>
                <a:effectLst/>
                <a:latin typeface="Times New Roman" panose="02020603050405020304" pitchFamily="18" charset="0"/>
                <a:ea typeface="SimSun" panose="02010600030101010101" pitchFamily="2" charset="-122"/>
                <a:cs typeface="Times New Roman" panose="02020603050405020304" pitchFamily="18" charset="0"/>
              </a:rPr>
              <a:t>2019</a:t>
            </a:r>
            <a:r>
              <a:rPr lang="zh-CN" altLang="en-US" sz="2400" b="1" i="0" dirty="0">
                <a:solidFill>
                  <a:srgbClr val="191B1F"/>
                </a:solidFill>
                <a:effectLst/>
                <a:latin typeface="Times New Roman" panose="02020603050405020304" pitchFamily="18" charset="0"/>
                <a:ea typeface="SimSun" panose="02010600030101010101" pitchFamily="2" charset="-122"/>
                <a:cs typeface="Times New Roman" panose="02020603050405020304" pitchFamily="18" charset="0"/>
              </a:rPr>
              <a:t>年</a:t>
            </a:r>
            <a:r>
              <a:rPr lang="zh-CN" altLang="en-US" sz="2400" b="0" i="0" dirty="0">
                <a:solidFill>
                  <a:srgbClr val="191B1F"/>
                </a:solidFill>
                <a:effectLst/>
                <a:latin typeface="Times New Roman" panose="02020603050405020304" pitchFamily="18" charset="0"/>
                <a:ea typeface="SimSun" panose="02010600030101010101" pitchFamily="2" charset="-122"/>
                <a:cs typeface="Times New Roman" panose="02020603050405020304" pitchFamily="18" charset="0"/>
              </a:rPr>
              <a:t>：</a:t>
            </a:r>
            <a:r>
              <a:rPr lang="en" altLang="zh-CN" sz="2400" b="0" i="0" dirty="0">
                <a:solidFill>
                  <a:srgbClr val="191B1F"/>
                </a:solidFill>
                <a:effectLst/>
                <a:latin typeface="Times New Roman" panose="02020603050405020304" pitchFamily="18" charset="0"/>
                <a:ea typeface="SimSun" panose="02010600030101010101" pitchFamily="2" charset="-122"/>
                <a:cs typeface="Times New Roman" panose="02020603050405020304" pitchFamily="18" charset="0"/>
              </a:rPr>
              <a:t>Squeeze-and-Excitation Networks</a:t>
            </a:r>
            <a:r>
              <a:rPr lang="zh-CN" altLang="en" sz="2400" b="0" i="0" dirty="0">
                <a:solidFill>
                  <a:srgbClr val="191B1F"/>
                </a:solidFill>
                <a:effectLst/>
                <a:latin typeface="Times New Roman" panose="02020603050405020304" pitchFamily="18" charset="0"/>
                <a:ea typeface="SimSun" panose="02010600030101010101" pitchFamily="2" charset="-122"/>
                <a:cs typeface="Times New Roman" panose="02020603050405020304" pitchFamily="18" charset="0"/>
              </a:rPr>
              <a:t>（</a:t>
            </a:r>
            <a:r>
              <a:rPr lang="en" altLang="zh-CN" sz="2400" b="0" i="0" dirty="0" err="1">
                <a:solidFill>
                  <a:srgbClr val="191B1F"/>
                </a:solidFill>
                <a:effectLst/>
                <a:latin typeface="Times New Roman" panose="02020603050405020304" pitchFamily="18" charset="0"/>
                <a:ea typeface="SimSun" panose="02010600030101010101" pitchFamily="2" charset="-122"/>
                <a:cs typeface="Times New Roman" panose="02020603050405020304" pitchFamily="18" charset="0"/>
              </a:rPr>
              <a:t>SENet</a:t>
            </a:r>
            <a:r>
              <a:rPr lang="zh-CN" altLang="en" sz="2400" b="0" i="0" dirty="0">
                <a:solidFill>
                  <a:srgbClr val="191B1F"/>
                </a:solidFill>
                <a:effectLst/>
                <a:latin typeface="Times New Roman" panose="02020603050405020304" pitchFamily="18" charset="0"/>
                <a:ea typeface="SimSun" panose="02010600030101010101" pitchFamily="2" charset="-122"/>
                <a:cs typeface="Times New Roman" panose="02020603050405020304" pitchFamily="18" charset="0"/>
              </a:rPr>
              <a:t>）</a:t>
            </a:r>
            <a:r>
              <a:rPr lang="zh-CN" altLang="en-US" sz="2400" b="0" i="0" dirty="0">
                <a:solidFill>
                  <a:srgbClr val="191B1F"/>
                </a:solidFill>
                <a:effectLst/>
                <a:latin typeface="Times New Roman" panose="02020603050405020304" pitchFamily="18" charset="0"/>
                <a:ea typeface="SimSun" panose="02010600030101010101" pitchFamily="2" charset="-122"/>
                <a:cs typeface="Times New Roman" panose="02020603050405020304" pitchFamily="18" charset="0"/>
              </a:rPr>
              <a:t>引入了注意力机制来增强 </a:t>
            </a:r>
            <a:r>
              <a:rPr lang="en" altLang="zh-CN" sz="2400" b="0" i="0" dirty="0">
                <a:solidFill>
                  <a:srgbClr val="191B1F"/>
                </a:solidFill>
                <a:effectLst/>
                <a:latin typeface="Times New Roman" panose="02020603050405020304" pitchFamily="18" charset="0"/>
                <a:ea typeface="SimSun" panose="02010600030101010101" pitchFamily="2" charset="-122"/>
                <a:cs typeface="Times New Roman" panose="02020603050405020304" pitchFamily="18" charset="0"/>
              </a:rPr>
              <a:t>CNN </a:t>
            </a:r>
            <a:r>
              <a:rPr lang="zh-CN" altLang="en-US" sz="2400" b="0" i="0" dirty="0">
                <a:solidFill>
                  <a:srgbClr val="191B1F"/>
                </a:solidFill>
                <a:effectLst/>
                <a:latin typeface="Times New Roman" panose="02020603050405020304" pitchFamily="18" charset="0"/>
                <a:ea typeface="SimSun" panose="02010600030101010101" pitchFamily="2" charset="-122"/>
                <a:cs typeface="Times New Roman" panose="02020603050405020304" pitchFamily="18" charset="0"/>
              </a:rPr>
              <a:t>模型，使其能够更关注重要的特征通道。</a:t>
            </a:r>
          </a:p>
          <a:p>
            <a:pPr algn="l">
              <a:buFont typeface="Arial" panose="020B0604020202020204" pitchFamily="34" charset="0"/>
              <a:buChar char="•"/>
            </a:pPr>
            <a:r>
              <a:rPr lang="en-US" altLang="zh-CN" sz="2400" b="1" i="0" dirty="0">
                <a:solidFill>
                  <a:srgbClr val="191B1F"/>
                </a:solidFill>
                <a:effectLst/>
                <a:latin typeface="Times New Roman" panose="02020603050405020304" pitchFamily="18" charset="0"/>
                <a:ea typeface="SimSun" panose="02010600030101010101" pitchFamily="2" charset="-122"/>
                <a:cs typeface="Times New Roman" panose="02020603050405020304" pitchFamily="18" charset="0"/>
              </a:rPr>
              <a:t>2020</a:t>
            </a:r>
            <a:r>
              <a:rPr lang="zh-CN" altLang="en-US" sz="2400" b="1" i="0" dirty="0">
                <a:solidFill>
                  <a:srgbClr val="191B1F"/>
                </a:solidFill>
                <a:effectLst/>
                <a:latin typeface="Times New Roman" panose="02020603050405020304" pitchFamily="18" charset="0"/>
                <a:ea typeface="SimSun" panose="02010600030101010101" pitchFamily="2" charset="-122"/>
                <a:cs typeface="Times New Roman" panose="02020603050405020304" pitchFamily="18" charset="0"/>
              </a:rPr>
              <a:t>年</a:t>
            </a:r>
            <a:r>
              <a:rPr lang="zh-CN" altLang="en-US" sz="2400" b="0" i="0" dirty="0">
                <a:solidFill>
                  <a:srgbClr val="191B1F"/>
                </a:solidFill>
                <a:effectLst/>
                <a:latin typeface="Times New Roman" panose="02020603050405020304" pitchFamily="18" charset="0"/>
                <a:ea typeface="SimSun" panose="02010600030101010101" pitchFamily="2" charset="-122"/>
                <a:cs typeface="Times New Roman" panose="02020603050405020304" pitchFamily="18" charset="0"/>
              </a:rPr>
              <a:t>：</a:t>
            </a:r>
            <a:r>
              <a:rPr lang="en" altLang="zh-CN" sz="2400" b="0" i="0" dirty="0">
                <a:solidFill>
                  <a:srgbClr val="191B1F"/>
                </a:solidFill>
                <a:effectLst/>
                <a:latin typeface="Times New Roman" panose="02020603050405020304" pitchFamily="18" charset="0"/>
                <a:ea typeface="SimSun" panose="02010600030101010101" pitchFamily="2" charset="-122"/>
                <a:cs typeface="Times New Roman" panose="02020603050405020304" pitchFamily="18" charset="0"/>
              </a:rPr>
              <a:t>Vision Transformer</a:t>
            </a:r>
            <a:r>
              <a:rPr lang="zh-CN" altLang="en" sz="2400" b="0" i="0" dirty="0">
                <a:solidFill>
                  <a:srgbClr val="191B1F"/>
                </a:solidFill>
                <a:effectLst/>
                <a:latin typeface="Times New Roman" panose="02020603050405020304" pitchFamily="18" charset="0"/>
                <a:ea typeface="SimSun" panose="02010600030101010101" pitchFamily="2" charset="-122"/>
                <a:cs typeface="Times New Roman" panose="02020603050405020304" pitchFamily="18" charset="0"/>
              </a:rPr>
              <a:t>（</a:t>
            </a:r>
            <a:r>
              <a:rPr lang="en" altLang="zh-CN" sz="2400" b="0" i="0" dirty="0" err="1">
                <a:solidFill>
                  <a:srgbClr val="191B1F"/>
                </a:solidFill>
                <a:effectLst/>
                <a:latin typeface="Times New Roman" panose="02020603050405020304" pitchFamily="18" charset="0"/>
                <a:ea typeface="SimSun" panose="02010600030101010101" pitchFamily="2" charset="-122"/>
                <a:cs typeface="Times New Roman" panose="02020603050405020304" pitchFamily="18" charset="0"/>
              </a:rPr>
              <a:t>ViT</a:t>
            </a:r>
            <a:r>
              <a:rPr lang="zh-CN" altLang="en" sz="2400" b="0" i="0" dirty="0">
                <a:solidFill>
                  <a:srgbClr val="191B1F"/>
                </a:solidFill>
                <a:effectLst/>
                <a:latin typeface="Times New Roman" panose="02020603050405020304" pitchFamily="18" charset="0"/>
                <a:ea typeface="SimSun" panose="02010600030101010101" pitchFamily="2" charset="-122"/>
                <a:cs typeface="Times New Roman" panose="02020603050405020304" pitchFamily="18" charset="0"/>
              </a:rPr>
              <a:t>） </a:t>
            </a:r>
            <a:r>
              <a:rPr lang="zh-CN" altLang="en-US" sz="2400" b="0" i="0" dirty="0">
                <a:solidFill>
                  <a:srgbClr val="191B1F"/>
                </a:solidFill>
                <a:effectLst/>
                <a:latin typeface="Times New Roman" panose="02020603050405020304" pitchFamily="18" charset="0"/>
                <a:ea typeface="SimSun" panose="02010600030101010101" pitchFamily="2" charset="-122"/>
                <a:cs typeface="Times New Roman" panose="02020603050405020304" pitchFamily="18" charset="0"/>
              </a:rPr>
              <a:t>用纯 </a:t>
            </a:r>
            <a:r>
              <a:rPr lang="en" altLang="zh-CN" sz="2400" b="0" i="0" dirty="0">
                <a:solidFill>
                  <a:srgbClr val="191B1F"/>
                </a:solidFill>
                <a:effectLst/>
                <a:latin typeface="Times New Roman" panose="02020603050405020304" pitchFamily="18" charset="0"/>
                <a:ea typeface="SimSun" panose="02010600030101010101" pitchFamily="2" charset="-122"/>
                <a:cs typeface="Times New Roman" panose="02020603050405020304" pitchFamily="18" charset="0"/>
              </a:rPr>
              <a:t>Transformer </a:t>
            </a:r>
            <a:r>
              <a:rPr lang="zh-CN" altLang="en-US" sz="2400" b="0" i="0" dirty="0">
                <a:solidFill>
                  <a:srgbClr val="191B1F"/>
                </a:solidFill>
                <a:effectLst/>
                <a:latin typeface="Times New Roman" panose="02020603050405020304" pitchFamily="18" charset="0"/>
                <a:ea typeface="SimSun" panose="02010600030101010101" pitchFamily="2" charset="-122"/>
                <a:cs typeface="Times New Roman" panose="02020603050405020304" pitchFamily="18" charset="0"/>
              </a:rPr>
              <a:t>架构替代 </a:t>
            </a:r>
            <a:r>
              <a:rPr lang="en" altLang="zh-CN" sz="2400" b="0" i="0" dirty="0">
                <a:solidFill>
                  <a:srgbClr val="191B1F"/>
                </a:solidFill>
                <a:effectLst/>
                <a:latin typeface="Times New Roman" panose="02020603050405020304" pitchFamily="18" charset="0"/>
                <a:ea typeface="SimSun" panose="02010600030101010101" pitchFamily="2" charset="-122"/>
                <a:cs typeface="Times New Roman" panose="02020603050405020304" pitchFamily="18" charset="0"/>
              </a:rPr>
              <a:t>CNN</a:t>
            </a:r>
            <a:r>
              <a:rPr lang="zh-CN" altLang="en" sz="2400" b="0" i="0" dirty="0">
                <a:solidFill>
                  <a:srgbClr val="191B1F"/>
                </a:solidFill>
                <a:effectLst/>
                <a:latin typeface="Times New Roman" panose="02020603050405020304" pitchFamily="18" charset="0"/>
                <a:ea typeface="SimSun" panose="02010600030101010101" pitchFamily="2" charset="-122"/>
                <a:cs typeface="Times New Roman" panose="02020603050405020304" pitchFamily="18" charset="0"/>
              </a:rPr>
              <a:t>，</a:t>
            </a:r>
            <a:r>
              <a:rPr lang="zh-CN" altLang="en-US" sz="2400" b="0" i="0" dirty="0">
                <a:solidFill>
                  <a:srgbClr val="191B1F"/>
                </a:solidFill>
                <a:effectLst/>
                <a:latin typeface="Times New Roman" panose="02020603050405020304" pitchFamily="18" charset="0"/>
                <a:ea typeface="SimSun" panose="02010600030101010101" pitchFamily="2" charset="-122"/>
                <a:cs typeface="Times New Roman" panose="02020603050405020304" pitchFamily="18" charset="0"/>
              </a:rPr>
              <a:t>展现出与 </a:t>
            </a:r>
            <a:r>
              <a:rPr lang="en" altLang="zh-CN" sz="2400" b="0" i="0" dirty="0">
                <a:solidFill>
                  <a:srgbClr val="191B1F"/>
                </a:solidFill>
                <a:effectLst/>
                <a:latin typeface="Times New Roman" panose="02020603050405020304" pitchFamily="18" charset="0"/>
                <a:ea typeface="SimSun" panose="02010600030101010101" pitchFamily="2" charset="-122"/>
                <a:cs typeface="Times New Roman" panose="02020603050405020304" pitchFamily="18" charset="0"/>
              </a:rPr>
              <a:t>CNN </a:t>
            </a:r>
            <a:r>
              <a:rPr lang="zh-CN" altLang="en-US" sz="2400" b="0" i="0" dirty="0">
                <a:solidFill>
                  <a:srgbClr val="191B1F"/>
                </a:solidFill>
                <a:effectLst/>
                <a:latin typeface="Times New Roman" panose="02020603050405020304" pitchFamily="18" charset="0"/>
                <a:ea typeface="SimSun" panose="02010600030101010101" pitchFamily="2" charset="-122"/>
                <a:cs typeface="Times New Roman" panose="02020603050405020304" pitchFamily="18" charset="0"/>
              </a:rPr>
              <a:t>相媲美甚至更强的性能，开启了 </a:t>
            </a:r>
            <a:r>
              <a:rPr lang="en" altLang="zh-CN" sz="2400" b="1" i="0" dirty="0">
                <a:solidFill>
                  <a:srgbClr val="191B1F"/>
                </a:solidFill>
                <a:effectLst/>
                <a:latin typeface="Times New Roman" panose="02020603050405020304" pitchFamily="18" charset="0"/>
                <a:ea typeface="SimSun" panose="02010600030101010101" pitchFamily="2" charset="-122"/>
                <a:cs typeface="Times New Roman" panose="02020603050405020304" pitchFamily="18" charset="0"/>
              </a:rPr>
              <a:t>Transformer </a:t>
            </a:r>
            <a:r>
              <a:rPr lang="zh-CN" altLang="en-US" sz="2400" b="1" i="0" dirty="0">
                <a:solidFill>
                  <a:srgbClr val="191B1F"/>
                </a:solidFill>
                <a:effectLst/>
                <a:latin typeface="Times New Roman" panose="02020603050405020304" pitchFamily="18" charset="0"/>
                <a:ea typeface="SimSun" panose="02010600030101010101" pitchFamily="2" charset="-122"/>
                <a:cs typeface="Times New Roman" panose="02020603050405020304" pitchFamily="18" charset="0"/>
              </a:rPr>
              <a:t>在计算机视觉领域的应用</a:t>
            </a:r>
            <a:r>
              <a:rPr lang="zh-CN" altLang="en-US" sz="2400" b="0" i="0" dirty="0">
                <a:solidFill>
                  <a:srgbClr val="191B1F"/>
                </a:solidFill>
                <a:effectLst/>
                <a:latin typeface="Times New Roman" panose="02020603050405020304" pitchFamily="18" charset="0"/>
                <a:ea typeface="SimSun" panose="02010600030101010101" pitchFamily="2" charset="-122"/>
                <a:cs typeface="Times New Roman" panose="02020603050405020304" pitchFamily="18" charset="0"/>
              </a:rPr>
              <a:t>。</a:t>
            </a:r>
            <a:endParaRPr lang="en-US" altLang="zh-CN" sz="2400" b="0" i="0" dirty="0">
              <a:solidFill>
                <a:srgbClr val="191B1F"/>
              </a:solidFill>
              <a:effectLst/>
              <a:latin typeface="Times New Roman" panose="02020603050405020304" pitchFamily="18" charset="0"/>
              <a:ea typeface="SimSun" panose="02010600030101010101" pitchFamily="2" charset="-122"/>
              <a:cs typeface="Times New Roman" panose="02020603050405020304" pitchFamily="18" charset="0"/>
            </a:endParaRPr>
          </a:p>
          <a:p>
            <a:pPr algn="l">
              <a:buFont typeface="Arial" panose="020B0604020202020204" pitchFamily="34" charset="0"/>
              <a:buChar char="•"/>
            </a:pPr>
            <a:endParaRPr lang="en-US" altLang="zh-CN" sz="2400" dirty="0">
              <a:solidFill>
                <a:srgbClr val="191B1F"/>
              </a:solidFill>
              <a:latin typeface="Times New Roman" panose="02020603050405020304" pitchFamily="18" charset="0"/>
              <a:ea typeface="SimSun" panose="02010600030101010101" pitchFamily="2" charset="-122"/>
              <a:cs typeface="Times New Roman" panose="02020603050405020304" pitchFamily="18" charset="0"/>
            </a:endParaRPr>
          </a:p>
          <a:p>
            <a:r>
              <a:rPr lang="zh-CN" altLang="en-US" sz="2400" b="1" dirty="0">
                <a:solidFill>
                  <a:srgbClr val="191B1F"/>
                </a:solidFill>
                <a:latin typeface="Times New Roman" panose="02020603050405020304" pitchFamily="18" charset="0"/>
                <a:ea typeface="SimSun" panose="02010600030101010101" pitchFamily="2" charset="-122"/>
                <a:cs typeface="Times New Roman" panose="02020603050405020304" pitchFamily="18" charset="0"/>
              </a:rPr>
              <a:t>近期演化（</a:t>
            </a:r>
            <a:r>
              <a:rPr lang="en-US" altLang="zh-CN" sz="2400" b="1" dirty="0">
                <a:solidFill>
                  <a:srgbClr val="191B1F"/>
                </a:solidFill>
                <a:latin typeface="Times New Roman" panose="02020603050405020304" pitchFamily="18" charset="0"/>
                <a:ea typeface="SimSun" panose="02010600030101010101" pitchFamily="2" charset="-122"/>
                <a:cs typeface="Times New Roman" panose="02020603050405020304" pitchFamily="18" charset="0"/>
              </a:rPr>
              <a:t>2021</a:t>
            </a:r>
            <a:r>
              <a:rPr lang="zh-CN" altLang="en-US" sz="2400" b="1" dirty="0">
                <a:solidFill>
                  <a:srgbClr val="191B1F"/>
                </a:solidFill>
                <a:latin typeface="Times New Roman" panose="02020603050405020304" pitchFamily="18" charset="0"/>
                <a:ea typeface="SimSun" panose="02010600030101010101" pitchFamily="2" charset="-122"/>
                <a:cs typeface="Times New Roman" panose="02020603050405020304" pitchFamily="18" charset="0"/>
              </a:rPr>
              <a:t>年</a:t>
            </a:r>
            <a:r>
              <a:rPr lang="en-US" altLang="zh-CN" sz="2400" b="1" dirty="0">
                <a:solidFill>
                  <a:srgbClr val="191B1F"/>
                </a:solidFill>
                <a:latin typeface="Times New Roman" panose="02020603050405020304" pitchFamily="18" charset="0"/>
                <a:ea typeface="SimSun" panose="02010600030101010101" pitchFamily="2" charset="-122"/>
                <a:cs typeface="Times New Roman" panose="02020603050405020304" pitchFamily="18" charset="0"/>
              </a:rPr>
              <a:t>-</a:t>
            </a:r>
            <a:r>
              <a:rPr lang="zh-CN" altLang="en-US" sz="2400" b="1" dirty="0">
                <a:solidFill>
                  <a:srgbClr val="191B1F"/>
                </a:solidFill>
                <a:latin typeface="Times New Roman" panose="02020603050405020304" pitchFamily="18" charset="0"/>
                <a:ea typeface="SimSun" panose="02010600030101010101" pitchFamily="2" charset="-122"/>
                <a:cs typeface="Times New Roman" panose="02020603050405020304" pitchFamily="18" charset="0"/>
              </a:rPr>
              <a:t>至今）</a:t>
            </a:r>
          </a:p>
          <a:p>
            <a:r>
              <a:rPr lang="zh-CN" altLang="en-US" sz="2400" dirty="0">
                <a:solidFill>
                  <a:srgbClr val="191B1F"/>
                </a:solidFill>
                <a:latin typeface="Times New Roman" panose="02020603050405020304" pitchFamily="18" charset="0"/>
                <a:ea typeface="SimSun" panose="02010600030101010101" pitchFamily="2" charset="-122"/>
                <a:cs typeface="Times New Roman" panose="02020603050405020304" pitchFamily="18" charset="0"/>
              </a:rPr>
              <a:t>随着 </a:t>
            </a:r>
            <a:r>
              <a:rPr lang="en" altLang="zh-CN" sz="2400" dirty="0">
                <a:solidFill>
                  <a:srgbClr val="191B1F"/>
                </a:solidFill>
                <a:latin typeface="Times New Roman" panose="02020603050405020304" pitchFamily="18" charset="0"/>
                <a:ea typeface="SimSun" panose="02010600030101010101" pitchFamily="2" charset="-122"/>
                <a:cs typeface="Times New Roman" panose="02020603050405020304" pitchFamily="18" charset="0"/>
              </a:rPr>
              <a:t>AI </a:t>
            </a:r>
            <a:r>
              <a:rPr lang="zh-CN" altLang="en-US" sz="2400" dirty="0">
                <a:solidFill>
                  <a:srgbClr val="191B1F"/>
                </a:solidFill>
                <a:latin typeface="Times New Roman" panose="02020603050405020304" pitchFamily="18" charset="0"/>
                <a:ea typeface="SimSun" panose="02010600030101010101" pitchFamily="2" charset="-122"/>
                <a:cs typeface="Times New Roman" panose="02020603050405020304" pitchFamily="18" charset="0"/>
              </a:rPr>
              <a:t>计算能力的提升，注意力机制不断演化：</a:t>
            </a:r>
          </a:p>
          <a:p>
            <a:pPr>
              <a:buFont typeface="Arial" panose="020B0604020202020204" pitchFamily="34" charset="0"/>
              <a:buChar char="•"/>
            </a:pPr>
            <a:r>
              <a:rPr lang="zh-CN" altLang="en-US" sz="2400" b="1" dirty="0">
                <a:solidFill>
                  <a:srgbClr val="191B1F"/>
                </a:solidFill>
                <a:latin typeface="Times New Roman" panose="02020603050405020304" pitchFamily="18" charset="0"/>
                <a:ea typeface="SimSun" panose="02010600030101010101" pitchFamily="2" charset="-122"/>
                <a:cs typeface="Times New Roman" panose="02020603050405020304" pitchFamily="18" charset="0"/>
              </a:rPr>
              <a:t>稀疏注意力（</a:t>
            </a:r>
            <a:r>
              <a:rPr lang="en" altLang="zh-CN" sz="2400" b="1" dirty="0">
                <a:solidFill>
                  <a:srgbClr val="191B1F"/>
                </a:solidFill>
                <a:latin typeface="Times New Roman" panose="02020603050405020304" pitchFamily="18" charset="0"/>
                <a:ea typeface="SimSun" panose="02010600030101010101" pitchFamily="2" charset="-122"/>
                <a:cs typeface="Times New Roman" panose="02020603050405020304" pitchFamily="18" charset="0"/>
              </a:rPr>
              <a:t>Sparse Attention</a:t>
            </a:r>
            <a:r>
              <a:rPr lang="zh-CN" altLang="en" sz="2400" b="1" dirty="0">
                <a:solidFill>
                  <a:srgbClr val="191B1F"/>
                </a:solidFill>
                <a:latin typeface="Times New Roman" panose="02020603050405020304" pitchFamily="18" charset="0"/>
                <a:ea typeface="SimSun" panose="02010600030101010101" pitchFamily="2" charset="-122"/>
                <a:cs typeface="Times New Roman" panose="02020603050405020304" pitchFamily="18" charset="0"/>
              </a:rPr>
              <a:t>）</a:t>
            </a:r>
            <a:r>
              <a:rPr lang="zh-CN" altLang="en" sz="2400" dirty="0">
                <a:solidFill>
                  <a:srgbClr val="191B1F"/>
                </a:solidFill>
                <a:latin typeface="Times New Roman" panose="02020603050405020304" pitchFamily="18" charset="0"/>
                <a:ea typeface="SimSun" panose="02010600030101010101" pitchFamily="2" charset="-122"/>
                <a:cs typeface="Times New Roman" panose="02020603050405020304" pitchFamily="18" charset="0"/>
              </a:rPr>
              <a:t>：</a:t>
            </a:r>
            <a:r>
              <a:rPr lang="zh-CN" altLang="en-US" sz="2400" dirty="0">
                <a:solidFill>
                  <a:srgbClr val="191B1F"/>
                </a:solidFill>
                <a:latin typeface="Times New Roman" panose="02020603050405020304" pitchFamily="18" charset="0"/>
                <a:ea typeface="SimSun" panose="02010600030101010101" pitchFamily="2" charset="-122"/>
                <a:cs typeface="Times New Roman" panose="02020603050405020304" pitchFamily="18" charset="0"/>
              </a:rPr>
              <a:t>减少计算复杂度，比如 </a:t>
            </a:r>
            <a:r>
              <a:rPr lang="en" altLang="zh-CN" sz="2400" dirty="0" err="1">
                <a:solidFill>
                  <a:srgbClr val="191B1F"/>
                </a:solidFill>
                <a:latin typeface="Times New Roman" panose="02020603050405020304" pitchFamily="18" charset="0"/>
                <a:ea typeface="SimSun" panose="02010600030101010101" pitchFamily="2" charset="-122"/>
                <a:cs typeface="Times New Roman" panose="02020603050405020304" pitchFamily="18" charset="0"/>
              </a:rPr>
              <a:t>Longformer</a:t>
            </a:r>
            <a:r>
              <a:rPr lang="en" altLang="zh-CN" sz="2400" dirty="0">
                <a:solidFill>
                  <a:srgbClr val="191B1F"/>
                </a:solidFill>
                <a:latin typeface="Times New Roman" panose="02020603050405020304" pitchFamily="18" charset="0"/>
                <a:ea typeface="SimSun" panose="02010600030101010101" pitchFamily="2" charset="-122"/>
                <a:cs typeface="Times New Roman" panose="02020603050405020304" pitchFamily="18" charset="0"/>
              </a:rPr>
              <a:t>, </a:t>
            </a:r>
            <a:r>
              <a:rPr lang="en" altLang="zh-CN" sz="2400" dirty="0" err="1">
                <a:solidFill>
                  <a:srgbClr val="191B1F"/>
                </a:solidFill>
                <a:latin typeface="Times New Roman" panose="02020603050405020304" pitchFamily="18" charset="0"/>
                <a:ea typeface="SimSun" panose="02010600030101010101" pitchFamily="2" charset="-122"/>
                <a:cs typeface="Times New Roman" panose="02020603050405020304" pitchFamily="18" charset="0"/>
              </a:rPr>
              <a:t>BigBird</a:t>
            </a:r>
            <a:r>
              <a:rPr lang="en" altLang="zh-CN" sz="2400" dirty="0">
                <a:solidFill>
                  <a:srgbClr val="191B1F"/>
                </a:solidFill>
                <a:latin typeface="Times New Roman" panose="02020603050405020304" pitchFamily="18" charset="0"/>
                <a:ea typeface="SimSun" panose="02010600030101010101" pitchFamily="2" charset="-122"/>
                <a:cs typeface="Times New Roman" panose="02020603050405020304" pitchFamily="18" charset="0"/>
              </a:rPr>
              <a:t> </a:t>
            </a:r>
            <a:r>
              <a:rPr lang="zh-CN" altLang="en-US" sz="2400" dirty="0">
                <a:solidFill>
                  <a:srgbClr val="191B1F"/>
                </a:solidFill>
                <a:latin typeface="Times New Roman" panose="02020603050405020304" pitchFamily="18" charset="0"/>
                <a:ea typeface="SimSun" panose="02010600030101010101" pitchFamily="2" charset="-122"/>
                <a:cs typeface="Times New Roman" panose="02020603050405020304" pitchFamily="18" charset="0"/>
              </a:rPr>
              <a:t>等可以处理更长的文本。</a:t>
            </a:r>
          </a:p>
          <a:p>
            <a:pPr>
              <a:buFont typeface="Arial" panose="020B0604020202020204" pitchFamily="34" charset="0"/>
              <a:buChar char="•"/>
            </a:pPr>
            <a:r>
              <a:rPr lang="zh-CN" altLang="en-US" sz="2400" b="1" dirty="0">
                <a:solidFill>
                  <a:srgbClr val="191B1F"/>
                </a:solidFill>
                <a:latin typeface="Times New Roman" panose="02020603050405020304" pitchFamily="18" charset="0"/>
                <a:ea typeface="SimSun" panose="02010600030101010101" pitchFamily="2" charset="-122"/>
                <a:cs typeface="Times New Roman" panose="02020603050405020304" pitchFamily="18" charset="0"/>
              </a:rPr>
              <a:t>混合架构（</a:t>
            </a:r>
            <a:r>
              <a:rPr lang="en" altLang="zh-CN" sz="2400" b="1" dirty="0">
                <a:solidFill>
                  <a:srgbClr val="191B1F"/>
                </a:solidFill>
                <a:latin typeface="Times New Roman" panose="02020603050405020304" pitchFamily="18" charset="0"/>
                <a:ea typeface="SimSun" panose="02010600030101010101" pitchFamily="2" charset="-122"/>
                <a:cs typeface="Times New Roman" panose="02020603050405020304" pitchFamily="18" charset="0"/>
              </a:rPr>
              <a:t>Hybrid Models</a:t>
            </a:r>
            <a:r>
              <a:rPr lang="zh-CN" altLang="en" sz="2400" b="1" dirty="0">
                <a:solidFill>
                  <a:srgbClr val="191B1F"/>
                </a:solidFill>
                <a:latin typeface="Times New Roman" panose="02020603050405020304" pitchFamily="18" charset="0"/>
                <a:ea typeface="SimSun" panose="02010600030101010101" pitchFamily="2" charset="-122"/>
                <a:cs typeface="Times New Roman" panose="02020603050405020304" pitchFamily="18" charset="0"/>
              </a:rPr>
              <a:t>）</a:t>
            </a:r>
            <a:r>
              <a:rPr lang="zh-CN" altLang="en" sz="2400" dirty="0">
                <a:solidFill>
                  <a:srgbClr val="191B1F"/>
                </a:solidFill>
                <a:latin typeface="Times New Roman" panose="02020603050405020304" pitchFamily="18" charset="0"/>
                <a:ea typeface="SimSun" panose="02010600030101010101" pitchFamily="2" charset="-122"/>
                <a:cs typeface="Times New Roman" panose="02020603050405020304" pitchFamily="18" charset="0"/>
              </a:rPr>
              <a:t>：</a:t>
            </a:r>
            <a:r>
              <a:rPr lang="zh-CN" altLang="en-US" sz="2400" dirty="0">
                <a:solidFill>
                  <a:srgbClr val="191B1F"/>
                </a:solidFill>
                <a:latin typeface="Times New Roman" panose="02020603050405020304" pitchFamily="18" charset="0"/>
                <a:ea typeface="SimSun" panose="02010600030101010101" pitchFamily="2" charset="-122"/>
                <a:cs typeface="Times New Roman" panose="02020603050405020304" pitchFamily="18" charset="0"/>
              </a:rPr>
              <a:t>结合 </a:t>
            </a:r>
            <a:r>
              <a:rPr lang="en" altLang="zh-CN" sz="2400" dirty="0">
                <a:solidFill>
                  <a:srgbClr val="191B1F"/>
                </a:solidFill>
                <a:latin typeface="Times New Roman" panose="02020603050405020304" pitchFamily="18" charset="0"/>
                <a:ea typeface="SimSun" panose="02010600030101010101" pitchFamily="2" charset="-122"/>
                <a:cs typeface="Times New Roman" panose="02020603050405020304" pitchFamily="18" charset="0"/>
              </a:rPr>
              <a:t>CNN </a:t>
            </a:r>
            <a:r>
              <a:rPr lang="zh-CN" altLang="en-US" sz="2400" dirty="0">
                <a:solidFill>
                  <a:srgbClr val="191B1F"/>
                </a:solidFill>
                <a:latin typeface="Times New Roman" panose="02020603050405020304" pitchFamily="18" charset="0"/>
                <a:ea typeface="SimSun" panose="02010600030101010101" pitchFamily="2" charset="-122"/>
                <a:cs typeface="Times New Roman" panose="02020603050405020304" pitchFamily="18" charset="0"/>
              </a:rPr>
              <a:t>和 </a:t>
            </a:r>
            <a:r>
              <a:rPr lang="en" altLang="zh-CN" sz="2400" dirty="0">
                <a:solidFill>
                  <a:srgbClr val="191B1F"/>
                </a:solidFill>
                <a:latin typeface="Times New Roman" panose="02020603050405020304" pitchFamily="18" charset="0"/>
                <a:ea typeface="SimSun" panose="02010600030101010101" pitchFamily="2" charset="-122"/>
                <a:cs typeface="Times New Roman" panose="02020603050405020304" pitchFamily="18" charset="0"/>
              </a:rPr>
              <a:t>Transformer </a:t>
            </a:r>
            <a:r>
              <a:rPr lang="zh-CN" altLang="en-US" sz="2400" dirty="0">
                <a:solidFill>
                  <a:srgbClr val="191B1F"/>
                </a:solidFill>
                <a:latin typeface="Times New Roman" panose="02020603050405020304" pitchFamily="18" charset="0"/>
                <a:ea typeface="SimSun" panose="02010600030101010101" pitchFamily="2" charset="-122"/>
                <a:cs typeface="Times New Roman" panose="02020603050405020304" pitchFamily="18" charset="0"/>
              </a:rPr>
              <a:t>的优点，比如 </a:t>
            </a:r>
            <a:r>
              <a:rPr lang="en" altLang="zh-CN" sz="2400" dirty="0">
                <a:solidFill>
                  <a:srgbClr val="191B1F"/>
                </a:solidFill>
                <a:latin typeface="Times New Roman" panose="02020603050405020304" pitchFamily="18" charset="0"/>
                <a:ea typeface="SimSun" panose="02010600030101010101" pitchFamily="2" charset="-122"/>
                <a:cs typeface="Times New Roman" panose="02020603050405020304" pitchFamily="18" charset="0"/>
              </a:rPr>
              <a:t>Swin Transformer </a:t>
            </a:r>
            <a:r>
              <a:rPr lang="zh-CN" altLang="en-US" sz="2400" dirty="0">
                <a:solidFill>
                  <a:srgbClr val="191B1F"/>
                </a:solidFill>
                <a:latin typeface="Times New Roman" panose="02020603050405020304" pitchFamily="18" charset="0"/>
                <a:ea typeface="SimSun" panose="02010600030101010101" pitchFamily="2" charset="-122"/>
                <a:cs typeface="Times New Roman" panose="02020603050405020304" pitchFamily="18" charset="0"/>
              </a:rPr>
              <a:t>结合了局部窗口注意力，使其更适合 </a:t>
            </a:r>
            <a:r>
              <a:rPr lang="en" altLang="zh-CN" sz="2400" dirty="0">
                <a:solidFill>
                  <a:srgbClr val="191B1F"/>
                </a:solidFill>
                <a:latin typeface="Times New Roman" panose="02020603050405020304" pitchFamily="18" charset="0"/>
                <a:ea typeface="SimSun" panose="02010600030101010101" pitchFamily="2" charset="-122"/>
                <a:cs typeface="Times New Roman" panose="02020603050405020304" pitchFamily="18" charset="0"/>
              </a:rPr>
              <a:t>CV </a:t>
            </a:r>
            <a:r>
              <a:rPr lang="zh-CN" altLang="en-US" sz="2400" dirty="0">
                <a:solidFill>
                  <a:srgbClr val="191B1F"/>
                </a:solidFill>
                <a:latin typeface="Times New Roman" panose="02020603050405020304" pitchFamily="18" charset="0"/>
                <a:ea typeface="SimSun" panose="02010600030101010101" pitchFamily="2" charset="-122"/>
                <a:cs typeface="Times New Roman" panose="02020603050405020304" pitchFamily="18" charset="0"/>
              </a:rPr>
              <a:t>任务。</a:t>
            </a:r>
          </a:p>
          <a:p>
            <a:pPr>
              <a:buFont typeface="Arial" panose="020B0604020202020204" pitchFamily="34" charset="0"/>
              <a:buChar char="•"/>
            </a:pPr>
            <a:r>
              <a:rPr lang="zh-CN" altLang="en-US" sz="2400" b="1" dirty="0">
                <a:solidFill>
                  <a:srgbClr val="191B1F"/>
                </a:solidFill>
                <a:latin typeface="Times New Roman" panose="02020603050405020304" pitchFamily="18" charset="0"/>
                <a:ea typeface="SimSun" panose="02010600030101010101" pitchFamily="2" charset="-122"/>
                <a:cs typeface="Times New Roman" panose="02020603050405020304" pitchFamily="18" charset="0"/>
              </a:rPr>
              <a:t>高效 </a:t>
            </a:r>
            <a:r>
              <a:rPr lang="en" altLang="zh-CN" sz="2400" b="1" dirty="0">
                <a:solidFill>
                  <a:srgbClr val="191B1F"/>
                </a:solidFill>
                <a:latin typeface="Times New Roman" panose="02020603050405020304" pitchFamily="18" charset="0"/>
                <a:ea typeface="SimSun" panose="02010600030101010101" pitchFamily="2" charset="-122"/>
                <a:cs typeface="Times New Roman" panose="02020603050405020304" pitchFamily="18" charset="0"/>
              </a:rPr>
              <a:t>Transformer </a:t>
            </a:r>
            <a:r>
              <a:rPr lang="zh-CN" altLang="en-US" sz="2400" b="1" dirty="0">
                <a:solidFill>
                  <a:srgbClr val="191B1F"/>
                </a:solidFill>
                <a:latin typeface="Times New Roman" panose="02020603050405020304" pitchFamily="18" charset="0"/>
                <a:ea typeface="SimSun" panose="02010600030101010101" pitchFamily="2" charset="-122"/>
                <a:cs typeface="Times New Roman" panose="02020603050405020304" pitchFamily="18" charset="0"/>
              </a:rPr>
              <a:t>变种</a:t>
            </a:r>
            <a:r>
              <a:rPr lang="zh-CN" altLang="en-US" sz="2400" dirty="0">
                <a:solidFill>
                  <a:srgbClr val="191B1F"/>
                </a:solidFill>
                <a:latin typeface="Times New Roman" panose="02020603050405020304" pitchFamily="18" charset="0"/>
                <a:ea typeface="SimSun" panose="02010600030101010101" pitchFamily="2" charset="-122"/>
                <a:cs typeface="Times New Roman" panose="02020603050405020304" pitchFamily="18" charset="0"/>
              </a:rPr>
              <a:t>：比如 </a:t>
            </a:r>
            <a:r>
              <a:rPr lang="en" altLang="zh-CN" sz="2400" dirty="0" err="1">
                <a:solidFill>
                  <a:srgbClr val="191B1F"/>
                </a:solidFill>
                <a:latin typeface="Times New Roman" panose="02020603050405020304" pitchFamily="18" charset="0"/>
                <a:ea typeface="SimSun" panose="02010600030101010101" pitchFamily="2" charset="-122"/>
                <a:cs typeface="Times New Roman" panose="02020603050405020304" pitchFamily="18" charset="0"/>
              </a:rPr>
              <a:t>FlashAttention</a:t>
            </a:r>
            <a:r>
              <a:rPr lang="en" altLang="zh-CN" sz="2400" dirty="0">
                <a:solidFill>
                  <a:srgbClr val="191B1F"/>
                </a:solidFill>
                <a:latin typeface="Times New Roman" panose="02020603050405020304" pitchFamily="18" charset="0"/>
                <a:ea typeface="SimSun" panose="02010600030101010101" pitchFamily="2" charset="-122"/>
                <a:cs typeface="Times New Roman" panose="02020603050405020304" pitchFamily="18" charset="0"/>
              </a:rPr>
              <a:t> </a:t>
            </a:r>
            <a:r>
              <a:rPr lang="zh-CN" altLang="en-US" sz="2400" dirty="0">
                <a:solidFill>
                  <a:srgbClr val="191B1F"/>
                </a:solidFill>
                <a:latin typeface="Times New Roman" panose="02020603050405020304" pitchFamily="18" charset="0"/>
                <a:ea typeface="SimSun" panose="02010600030101010101" pitchFamily="2" charset="-122"/>
                <a:cs typeface="Times New Roman" panose="02020603050405020304" pitchFamily="18" charset="0"/>
              </a:rPr>
              <a:t>提高了 </a:t>
            </a:r>
            <a:r>
              <a:rPr lang="en" altLang="zh-CN" sz="2400" dirty="0">
                <a:solidFill>
                  <a:srgbClr val="191B1F"/>
                </a:solidFill>
                <a:latin typeface="Times New Roman" panose="02020603050405020304" pitchFamily="18" charset="0"/>
                <a:ea typeface="SimSun" panose="02010600030101010101" pitchFamily="2" charset="-122"/>
                <a:cs typeface="Times New Roman" panose="02020603050405020304" pitchFamily="18" charset="0"/>
              </a:rPr>
              <a:t>Transformer </a:t>
            </a:r>
            <a:r>
              <a:rPr lang="zh-CN" altLang="en-US" sz="2400" dirty="0">
                <a:solidFill>
                  <a:srgbClr val="191B1F"/>
                </a:solidFill>
                <a:latin typeface="Times New Roman" panose="02020603050405020304" pitchFamily="18" charset="0"/>
                <a:ea typeface="SimSun" panose="02010600030101010101" pitchFamily="2" charset="-122"/>
                <a:cs typeface="Times New Roman" panose="02020603050405020304" pitchFamily="18" charset="0"/>
              </a:rPr>
              <a:t>训练速度，降低计算资源消耗。</a:t>
            </a:r>
            <a:endParaRPr lang="en-US" altLang="zh-CN" sz="2400" dirty="0">
              <a:solidFill>
                <a:srgbClr val="191B1F"/>
              </a:solidFill>
              <a:latin typeface="Times New Roman" panose="02020603050405020304" pitchFamily="18" charset="0"/>
              <a:ea typeface="SimSun" panose="02010600030101010101" pitchFamily="2" charset="-122"/>
              <a:cs typeface="Times New Roman" panose="02020603050405020304" pitchFamily="18" charset="0"/>
            </a:endParaRPr>
          </a:p>
          <a:p>
            <a:pPr>
              <a:buFont typeface="Arial" panose="020B0604020202020204" pitchFamily="34" charset="0"/>
              <a:buChar char="•"/>
            </a:pPr>
            <a:endParaRPr lang="en-US" altLang="zh-CN" sz="2400" dirty="0">
              <a:solidFill>
                <a:srgbClr val="191B1F"/>
              </a:solidFill>
              <a:latin typeface="Times New Roman" panose="02020603050405020304" pitchFamily="18" charset="0"/>
              <a:ea typeface="SimSun" panose="02010600030101010101" pitchFamily="2" charset="-122"/>
              <a:cs typeface="Times New Roman" panose="02020603050405020304" pitchFamily="18" charset="0"/>
            </a:endParaRPr>
          </a:p>
          <a:p>
            <a:r>
              <a:rPr lang="en-US" altLang="zh-CN" sz="2400" b="1" dirty="0">
                <a:solidFill>
                  <a:srgbClr val="191B1F"/>
                </a:solidFill>
                <a:latin typeface="Times New Roman" panose="02020603050405020304" pitchFamily="18" charset="0"/>
                <a:ea typeface="SimSun" panose="02010600030101010101" pitchFamily="2" charset="-122"/>
                <a:cs typeface="Times New Roman" panose="02020603050405020304" pitchFamily="18" charset="0"/>
              </a:rPr>
              <a:t>······</a:t>
            </a:r>
            <a:endParaRPr lang="zh-CN" altLang="en-US" sz="2400" b="1" dirty="0">
              <a:latin typeface="Times New Roman" panose="02020603050405020304" pitchFamily="18" charset="0"/>
              <a:ea typeface="SimSun" panose="02010600030101010101" pitchFamily="2" charset="-122"/>
              <a:cs typeface="Times New Roman" panose="02020603050405020304" pitchFamily="18" charset="0"/>
            </a:endParaRPr>
          </a:p>
          <a:p>
            <a:pPr algn="l"/>
            <a:endParaRPr lang="zh-CN" altLang="en-US" sz="2400" b="0" i="0" dirty="0">
              <a:solidFill>
                <a:srgbClr val="191B1F"/>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41278569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F8A8B-3CBE-12D7-E12E-E56B8B6839AE}"/>
            </a:ext>
          </a:extLst>
        </p:cNvPr>
        <p:cNvGrpSpPr/>
        <p:nvPr/>
      </p:nvGrpSpPr>
      <p:grpSpPr>
        <a:xfrm>
          <a:off x="0" y="0"/>
          <a:ext cx="0" cy="0"/>
          <a:chOff x="0" y="0"/>
          <a:chExt cx="0" cy="0"/>
        </a:xfrm>
      </p:grpSpPr>
      <p:sp>
        <p:nvSpPr>
          <p:cNvPr id="8" name="矩形 7">
            <a:extLst>
              <a:ext uri="{FF2B5EF4-FFF2-40B4-BE49-F238E27FC236}">
                <a16:creationId xmlns:a16="http://schemas.microsoft.com/office/drawing/2014/main" id="{F3A2B5EB-F06E-02F3-8A3D-E9A6654EAB0B}"/>
              </a:ext>
            </a:extLst>
          </p:cNvPr>
          <p:cNvSpPr/>
          <p:nvPr>
            <p:custDataLst>
              <p:tags r:id="rId2"/>
            </p:custDataLst>
          </p:nvPr>
        </p:nvSpPr>
        <p:spPr>
          <a:xfrm>
            <a:off x="1562945" y="177662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pic>
        <p:nvPicPr>
          <p:cNvPr id="3074" name="图片 2" descr="D:\研1\溶酶体\1003剪影\剪影绿 低版本.png剪影绿 低版本">
            <a:extLst>
              <a:ext uri="{FF2B5EF4-FFF2-40B4-BE49-F238E27FC236}">
                <a16:creationId xmlns:a16="http://schemas.microsoft.com/office/drawing/2014/main" id="{AF092AEE-778F-E8FD-47CE-FD46871305B0}"/>
              </a:ext>
            </a:extLst>
          </p:cNvPr>
          <p:cNvPicPr>
            <a:picLocks noChangeAspect="1"/>
          </p:cNvPicPr>
          <p:nvPr/>
        </p:nvPicPr>
        <p:blipFill>
          <a:blip r:embed="rId8"/>
          <a:srcRect/>
          <a:stretch>
            <a:fillRect/>
          </a:stretch>
        </p:blipFill>
        <p:spPr>
          <a:xfrm>
            <a:off x="0" y="8068575"/>
            <a:ext cx="18288000" cy="3657600"/>
          </a:xfrm>
          <a:prstGeom prst="rect">
            <a:avLst/>
          </a:prstGeom>
          <a:noFill/>
          <a:ln w="9525">
            <a:noFill/>
          </a:ln>
        </p:spPr>
      </p:pic>
      <p:sp>
        <p:nvSpPr>
          <p:cNvPr id="3" name="矩形 2">
            <a:extLst>
              <a:ext uri="{FF2B5EF4-FFF2-40B4-BE49-F238E27FC236}">
                <a16:creationId xmlns:a16="http://schemas.microsoft.com/office/drawing/2014/main" id="{B0FF8704-2313-174A-8A87-3FA818C92ED7}"/>
              </a:ext>
            </a:extLst>
          </p:cNvPr>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a:extLst>
              <a:ext uri="{FF2B5EF4-FFF2-40B4-BE49-F238E27FC236}">
                <a16:creationId xmlns:a16="http://schemas.microsoft.com/office/drawing/2014/main" id="{D7E8292F-3CA9-5F3F-995A-62A65C3DD854}"/>
              </a:ext>
            </a:extLst>
          </p:cNvPr>
          <p:cNvPicPr>
            <a:picLocks noChangeAspect="1"/>
          </p:cNvPicPr>
          <p:nvPr/>
        </p:nvPicPr>
        <p:blipFill>
          <a:blip r:embed="rId9"/>
          <a:stretch>
            <a:fillRect/>
          </a:stretch>
        </p:blipFill>
        <p:spPr>
          <a:xfrm>
            <a:off x="14723745" y="281887"/>
            <a:ext cx="3251835" cy="685800"/>
          </a:xfrm>
          <a:prstGeom prst="rect">
            <a:avLst/>
          </a:prstGeom>
        </p:spPr>
      </p:pic>
      <p:sp>
        <p:nvSpPr>
          <p:cNvPr id="9" name="文本框 8">
            <a:extLst>
              <a:ext uri="{FF2B5EF4-FFF2-40B4-BE49-F238E27FC236}">
                <a16:creationId xmlns:a16="http://schemas.microsoft.com/office/drawing/2014/main" id="{4174058C-41F0-2220-4F34-31CDE3BCCCF8}"/>
              </a:ext>
            </a:extLst>
          </p:cNvPr>
          <p:cNvSpPr txBox="1"/>
          <p:nvPr>
            <p:custDataLst>
              <p:tags r:id="rId4"/>
            </p:custDataLst>
          </p:nvPr>
        </p:nvSpPr>
        <p:spPr>
          <a:xfrm>
            <a:off x="1565167" y="1542045"/>
            <a:ext cx="6914515" cy="670560"/>
          </a:xfrm>
          <a:prstGeom prst="rect">
            <a:avLst/>
          </a:prstGeom>
          <a:noFill/>
        </p:spPr>
        <p:txBody>
          <a:bodyPr wrap="square" rtlCol="0">
            <a:noAutofit/>
          </a:bodyPr>
          <a:lstStyle/>
          <a:p>
            <a:r>
              <a:rPr lang="zh-CN" altLang="en-US" sz="3300" dirty="0">
                <a:solidFill>
                  <a:srgbClr val="3D6499"/>
                </a:solidFill>
              </a:rPr>
              <a:t>参考资料</a:t>
            </a:r>
          </a:p>
        </p:txBody>
      </p:sp>
      <p:sp>
        <p:nvSpPr>
          <p:cNvPr id="13" name="文本框 12">
            <a:extLst>
              <a:ext uri="{FF2B5EF4-FFF2-40B4-BE49-F238E27FC236}">
                <a16:creationId xmlns:a16="http://schemas.microsoft.com/office/drawing/2014/main" id="{BEB43A21-6EE4-1931-CBAB-B44D6A26360B}"/>
              </a:ext>
            </a:extLst>
          </p:cNvPr>
          <p:cNvSpPr txBox="1"/>
          <p:nvPr>
            <p:custDataLst>
              <p:tags r:id="rId5"/>
            </p:custDataLst>
          </p:nvPr>
        </p:nvSpPr>
        <p:spPr>
          <a:xfrm>
            <a:off x="1093694" y="2218740"/>
            <a:ext cx="16654447" cy="6067026"/>
          </a:xfrm>
          <a:prstGeom prst="rect">
            <a:avLst/>
          </a:prstGeom>
          <a:noFill/>
        </p:spPr>
        <p:txBody>
          <a:bodyPr wrap="square" rtlCol="0">
            <a:noAutofit/>
          </a:bodyPr>
          <a:lstStyle/>
          <a:p>
            <a:pPr marL="342900" indent="-342900">
              <a:lnSpc>
                <a:spcPct val="130000"/>
              </a:lnSpc>
              <a:buFont typeface="Arial" panose="020B0604020202020204" pitchFamily="34" charset="0"/>
              <a:buChar char="•"/>
            </a:pPr>
            <a:r>
              <a:rPr lang="en-US" altLang="zh-CN" sz="2800" dirty="0">
                <a:hlinkClick r:id="rId10"/>
              </a:rPr>
              <a:t>https://jalammar.github.io/illustrated-transformer/</a:t>
            </a:r>
          </a:p>
          <a:p>
            <a:pPr marL="342900" indent="-342900">
              <a:lnSpc>
                <a:spcPct val="130000"/>
              </a:lnSpc>
              <a:buFont typeface="Arial" panose="020B0604020202020204" pitchFamily="34" charset="0"/>
              <a:buChar char="•"/>
            </a:pPr>
            <a:r>
              <a:rPr lang="en-US" altLang="zh-CN" sz="2800" dirty="0">
                <a:hlinkClick r:id="rId10"/>
              </a:rPr>
              <a:t>https://nlp.seas.harvard.edu/annotated-transformer/</a:t>
            </a:r>
          </a:p>
          <a:p>
            <a:pPr marL="342900" indent="-342900">
              <a:lnSpc>
                <a:spcPct val="130000"/>
              </a:lnSpc>
              <a:buFont typeface="Arial" panose="020B0604020202020204" pitchFamily="34" charset="0"/>
              <a:buChar char="•"/>
            </a:pPr>
            <a:r>
              <a:rPr lang="en-US" altLang="zh-CN" sz="2800" dirty="0">
                <a:hlinkClick r:id="rId11"/>
              </a:rPr>
              <a:t>https://zhuanlan.zhihu.com/p/398039366</a:t>
            </a:r>
            <a:endParaRPr lang="en-US" altLang="zh-CN" sz="2800" dirty="0"/>
          </a:p>
          <a:p>
            <a:pPr marL="342900" indent="-342900">
              <a:lnSpc>
                <a:spcPct val="130000"/>
              </a:lnSpc>
              <a:buFont typeface="Arial" panose="020B0604020202020204" pitchFamily="34" charset="0"/>
              <a:buChar char="•"/>
            </a:pPr>
            <a:r>
              <a:rPr lang="en" altLang="zh-CN" sz="2800" dirty="0" err="1"/>
              <a:t>Bahdanau</a:t>
            </a:r>
            <a:r>
              <a:rPr lang="en" altLang="zh-CN" sz="2800" dirty="0"/>
              <a:t>, D., Neural Machine Translation by Jointly Learning to Align and Translate, 2015</a:t>
            </a:r>
          </a:p>
          <a:p>
            <a:pPr marL="342900" indent="-342900">
              <a:lnSpc>
                <a:spcPct val="130000"/>
              </a:lnSpc>
              <a:buFont typeface="Arial" panose="020B0604020202020204" pitchFamily="34" charset="0"/>
              <a:buChar char="•"/>
            </a:pPr>
            <a:r>
              <a:rPr lang="en" altLang="zh-CN" sz="2800" dirty="0" err="1"/>
              <a:t>Mnih</a:t>
            </a:r>
            <a:r>
              <a:rPr lang="en" altLang="zh-CN" sz="2800" dirty="0"/>
              <a:t>, V., Recurrent Models of Visual Attention, 2014</a:t>
            </a:r>
          </a:p>
          <a:p>
            <a:pPr marL="342900" indent="-342900">
              <a:lnSpc>
                <a:spcPct val="130000"/>
              </a:lnSpc>
              <a:buFont typeface="Arial" panose="020B0604020202020204" pitchFamily="34" charset="0"/>
              <a:buChar char="•"/>
            </a:pPr>
            <a:r>
              <a:rPr lang="en" altLang="zh-CN" sz="2800" dirty="0"/>
              <a:t>Xu, K., Show, Attend and Tell: Neural Image Caption Generation with Visual Attention, 2015</a:t>
            </a:r>
          </a:p>
          <a:p>
            <a:pPr marL="342900" indent="-342900">
              <a:lnSpc>
                <a:spcPct val="130000"/>
              </a:lnSpc>
              <a:buFont typeface="Arial" panose="020B0604020202020204" pitchFamily="34" charset="0"/>
              <a:buChar char="•"/>
            </a:pPr>
            <a:r>
              <a:rPr lang="en" altLang="zh-CN" sz="2800" dirty="0"/>
              <a:t>Vaswani, A., Attention Is All You Need, 2017</a:t>
            </a:r>
          </a:p>
          <a:p>
            <a:pPr marL="342900" indent="-342900">
              <a:lnSpc>
                <a:spcPct val="130000"/>
              </a:lnSpc>
              <a:buFont typeface="Arial" panose="020B0604020202020204" pitchFamily="34" charset="0"/>
              <a:buChar char="•"/>
            </a:pPr>
            <a:r>
              <a:rPr lang="en" altLang="zh-CN" sz="2800" dirty="0"/>
              <a:t>Fu, J., Look Closer to See Better: Recurrent Attention Convolutional Neural Network for Fine-grained Image Recognition, 2017</a:t>
            </a:r>
          </a:p>
          <a:p>
            <a:pPr marL="342900" indent="-342900">
              <a:lnSpc>
                <a:spcPct val="130000"/>
              </a:lnSpc>
              <a:buFont typeface="Arial" panose="020B0604020202020204" pitchFamily="34" charset="0"/>
              <a:buChar char="•"/>
            </a:pPr>
            <a:r>
              <a:rPr lang="en" altLang="zh-CN" sz="2800" dirty="0" err="1"/>
              <a:t>Itti</a:t>
            </a:r>
            <a:r>
              <a:rPr lang="en" altLang="zh-CN" sz="2800" dirty="0"/>
              <a:t>, L., A Model of Saliency-Based Visual Attention for Rapid Scene Analysis, 1998</a:t>
            </a:r>
          </a:p>
          <a:p>
            <a:pPr marL="342900" indent="-342900">
              <a:lnSpc>
                <a:spcPct val="130000"/>
              </a:lnSpc>
              <a:buFont typeface="Arial" panose="020B0604020202020204" pitchFamily="34" charset="0"/>
              <a:buChar char="•"/>
            </a:pPr>
            <a:r>
              <a:rPr lang="en" altLang="zh-CN" sz="2800" dirty="0"/>
              <a:t>Devlin, J., BERT: Pre-training of Deep Bidirectional Transformers for Language Understanding, 2018</a:t>
            </a:r>
          </a:p>
          <a:p>
            <a:pPr marL="342900" indent="-342900">
              <a:lnSpc>
                <a:spcPct val="130000"/>
              </a:lnSpc>
              <a:buFont typeface="Arial" panose="020B0604020202020204" pitchFamily="34" charset="0"/>
              <a:buChar char="•"/>
            </a:pPr>
            <a:r>
              <a:rPr lang="en" altLang="zh-CN" sz="2800" dirty="0"/>
              <a:t>Radford, A., Improving language understanding with unsupervised learning, 2018</a:t>
            </a:r>
          </a:p>
          <a:p>
            <a:pPr marL="342900" indent="-342900">
              <a:lnSpc>
                <a:spcPct val="130000"/>
              </a:lnSpc>
              <a:buFont typeface="Arial" panose="020B0604020202020204" pitchFamily="34" charset="0"/>
              <a:buChar char="•"/>
            </a:pPr>
            <a:endParaRPr lang="en" altLang="zh-CN" sz="2800" dirty="0"/>
          </a:p>
          <a:p>
            <a:pPr marL="342900" indent="-342900">
              <a:lnSpc>
                <a:spcPct val="130000"/>
              </a:lnSpc>
              <a:buFont typeface="Arial" panose="020B0604020202020204" pitchFamily="34" charset="0"/>
              <a:buChar char="•"/>
            </a:pPr>
            <a:endParaRPr lang="en-US" altLang="zh-CN" sz="2800" dirty="0">
              <a:hlinkClick r:id="rId10"/>
            </a:endParaRPr>
          </a:p>
        </p:txBody>
      </p:sp>
    </p:spTree>
    <p:custDataLst>
      <p:tags r:id="rId1"/>
    </p:custDataLst>
    <p:extLst>
      <p:ext uri="{BB962C8B-B14F-4D97-AF65-F5344CB8AC3E}">
        <p14:creationId xmlns:p14="http://schemas.microsoft.com/office/powerpoint/2010/main" val="6249756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59BF0-0852-F0F1-6BE8-69EB5A294AB6}"/>
            </a:ext>
          </a:extLst>
        </p:cNvPr>
        <p:cNvGrpSpPr/>
        <p:nvPr/>
      </p:nvGrpSpPr>
      <p:grpSpPr>
        <a:xfrm>
          <a:off x="0" y="0"/>
          <a:ext cx="0" cy="0"/>
          <a:chOff x="0" y="0"/>
          <a:chExt cx="0" cy="0"/>
        </a:xfrm>
      </p:grpSpPr>
      <p:sp>
        <p:nvSpPr>
          <p:cNvPr id="8" name="矩形 7">
            <a:extLst>
              <a:ext uri="{FF2B5EF4-FFF2-40B4-BE49-F238E27FC236}">
                <a16:creationId xmlns:a16="http://schemas.microsoft.com/office/drawing/2014/main" id="{1415FE88-C5DF-1742-AEBD-E2D37A2CA957}"/>
              </a:ext>
            </a:extLst>
          </p:cNvPr>
          <p:cNvSpPr/>
          <p:nvPr>
            <p:custDataLst>
              <p:tags r:id="rId2"/>
            </p:custDataLst>
          </p:nvPr>
        </p:nvSpPr>
        <p:spPr>
          <a:xfrm>
            <a:off x="1562945" y="177662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pic>
        <p:nvPicPr>
          <p:cNvPr id="3074" name="图片 2" descr="D:\研1\溶酶体\1003剪影\剪影绿 低版本.png剪影绿 低版本">
            <a:extLst>
              <a:ext uri="{FF2B5EF4-FFF2-40B4-BE49-F238E27FC236}">
                <a16:creationId xmlns:a16="http://schemas.microsoft.com/office/drawing/2014/main" id="{CC52A991-D8B1-F458-7504-5077BF66FDF9}"/>
              </a:ext>
            </a:extLst>
          </p:cNvPr>
          <p:cNvPicPr>
            <a:picLocks noChangeAspect="1"/>
          </p:cNvPicPr>
          <p:nvPr/>
        </p:nvPicPr>
        <p:blipFill>
          <a:blip r:embed="rId8"/>
          <a:srcRect/>
          <a:stretch>
            <a:fillRect/>
          </a:stretch>
        </p:blipFill>
        <p:spPr>
          <a:xfrm>
            <a:off x="0" y="8068575"/>
            <a:ext cx="18288000" cy="3657600"/>
          </a:xfrm>
          <a:prstGeom prst="rect">
            <a:avLst/>
          </a:prstGeom>
          <a:noFill/>
          <a:ln w="9525">
            <a:noFill/>
          </a:ln>
        </p:spPr>
      </p:pic>
      <p:sp>
        <p:nvSpPr>
          <p:cNvPr id="3" name="矩形 2">
            <a:extLst>
              <a:ext uri="{FF2B5EF4-FFF2-40B4-BE49-F238E27FC236}">
                <a16:creationId xmlns:a16="http://schemas.microsoft.com/office/drawing/2014/main" id="{951E22A6-333D-0BD3-1167-25A9E3F056AE}"/>
              </a:ext>
            </a:extLst>
          </p:cNvPr>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a:extLst>
              <a:ext uri="{FF2B5EF4-FFF2-40B4-BE49-F238E27FC236}">
                <a16:creationId xmlns:a16="http://schemas.microsoft.com/office/drawing/2014/main" id="{33A80714-8972-A524-0FAA-C6ECB4D3970E}"/>
              </a:ext>
            </a:extLst>
          </p:cNvPr>
          <p:cNvPicPr>
            <a:picLocks noChangeAspect="1"/>
          </p:cNvPicPr>
          <p:nvPr/>
        </p:nvPicPr>
        <p:blipFill>
          <a:blip r:embed="rId9"/>
          <a:stretch>
            <a:fillRect/>
          </a:stretch>
        </p:blipFill>
        <p:spPr>
          <a:xfrm>
            <a:off x="14723745" y="281887"/>
            <a:ext cx="3251835" cy="685800"/>
          </a:xfrm>
          <a:prstGeom prst="rect">
            <a:avLst/>
          </a:prstGeom>
        </p:spPr>
      </p:pic>
      <p:sp>
        <p:nvSpPr>
          <p:cNvPr id="9" name="文本框 8">
            <a:extLst>
              <a:ext uri="{FF2B5EF4-FFF2-40B4-BE49-F238E27FC236}">
                <a16:creationId xmlns:a16="http://schemas.microsoft.com/office/drawing/2014/main" id="{692CE8DD-A5B7-8311-36EF-9402923994A8}"/>
              </a:ext>
            </a:extLst>
          </p:cNvPr>
          <p:cNvSpPr txBox="1"/>
          <p:nvPr>
            <p:custDataLst>
              <p:tags r:id="rId4"/>
            </p:custDataLst>
          </p:nvPr>
        </p:nvSpPr>
        <p:spPr>
          <a:xfrm>
            <a:off x="1565167" y="1542045"/>
            <a:ext cx="6914515" cy="670560"/>
          </a:xfrm>
          <a:prstGeom prst="rect">
            <a:avLst/>
          </a:prstGeom>
          <a:noFill/>
        </p:spPr>
        <p:txBody>
          <a:bodyPr wrap="square" rtlCol="0">
            <a:noAutofit/>
          </a:bodyPr>
          <a:lstStyle/>
          <a:p>
            <a:r>
              <a:rPr lang="zh-CN" altLang="en-US" sz="3300" dirty="0">
                <a:solidFill>
                  <a:srgbClr val="3D6499"/>
                </a:solidFill>
              </a:rPr>
              <a:t>参考资料</a:t>
            </a:r>
          </a:p>
        </p:txBody>
      </p:sp>
      <p:sp>
        <p:nvSpPr>
          <p:cNvPr id="13" name="文本框 12">
            <a:extLst>
              <a:ext uri="{FF2B5EF4-FFF2-40B4-BE49-F238E27FC236}">
                <a16:creationId xmlns:a16="http://schemas.microsoft.com/office/drawing/2014/main" id="{DA159A60-A8DB-721A-24D0-98FF46A42D0B}"/>
              </a:ext>
            </a:extLst>
          </p:cNvPr>
          <p:cNvSpPr txBox="1"/>
          <p:nvPr>
            <p:custDataLst>
              <p:tags r:id="rId5"/>
            </p:custDataLst>
          </p:nvPr>
        </p:nvSpPr>
        <p:spPr>
          <a:xfrm>
            <a:off x="1093694" y="2218740"/>
            <a:ext cx="16654447" cy="7181934"/>
          </a:xfrm>
          <a:prstGeom prst="rect">
            <a:avLst/>
          </a:prstGeom>
          <a:noFill/>
        </p:spPr>
        <p:txBody>
          <a:bodyPr wrap="square" rtlCol="0">
            <a:noAutofit/>
          </a:bodyPr>
          <a:lstStyle/>
          <a:p>
            <a:pPr marL="342900" indent="-342900">
              <a:lnSpc>
                <a:spcPct val="130000"/>
              </a:lnSpc>
              <a:buFont typeface="Arial" panose="020B0604020202020204" pitchFamily="34" charset="0"/>
              <a:buChar char="•"/>
            </a:pPr>
            <a:r>
              <a:rPr lang="en" altLang="zh-CN" sz="2800" dirty="0">
                <a:hlinkClick r:id="rId10"/>
              </a:rPr>
              <a:t>https://zhuanlan.zhihu.com/p/626820422</a:t>
            </a:r>
            <a:endParaRPr lang="en" altLang="zh-CN" sz="2800" dirty="0"/>
          </a:p>
          <a:p>
            <a:pPr marL="342900" indent="-342900">
              <a:lnSpc>
                <a:spcPct val="130000"/>
              </a:lnSpc>
              <a:buFont typeface="Arial" panose="020B0604020202020204" pitchFamily="34" charset="0"/>
              <a:buChar char="•"/>
            </a:pPr>
            <a:r>
              <a:rPr lang="en" altLang="zh-CN" sz="2800" dirty="0">
                <a:hlinkClick r:id="rId11"/>
              </a:rPr>
              <a:t>https://arxiv.org/pdf/1906.04341v1</a:t>
            </a:r>
            <a:endParaRPr lang="en" altLang="zh-CN" sz="2800" dirty="0"/>
          </a:p>
          <a:p>
            <a:pPr marL="342900" indent="-342900">
              <a:lnSpc>
                <a:spcPct val="130000"/>
              </a:lnSpc>
              <a:buFont typeface="Arial" panose="020B0604020202020204" pitchFamily="34" charset="0"/>
              <a:buChar char="•"/>
            </a:pPr>
            <a:r>
              <a:rPr lang="en" altLang="zh-CN" sz="2800" dirty="0"/>
              <a:t>https://</a:t>
            </a:r>
            <a:r>
              <a:rPr lang="en" altLang="zh-CN" sz="2800" dirty="0" err="1"/>
              <a:t>www.zhihu.com</a:t>
            </a:r>
            <a:r>
              <a:rPr lang="en" altLang="zh-CN" sz="2800" dirty="0"/>
              <a:t>/question/446385446/answer/1752279087</a:t>
            </a:r>
          </a:p>
          <a:p>
            <a:pPr marL="342900" indent="-342900">
              <a:lnSpc>
                <a:spcPct val="130000"/>
              </a:lnSpc>
              <a:buFont typeface="Arial" panose="020B0604020202020204" pitchFamily="34" charset="0"/>
              <a:buChar char="•"/>
            </a:pPr>
            <a:endParaRPr lang="en-US" altLang="zh-CN" sz="2800" dirty="0">
              <a:hlinkClick r:id="rId12"/>
            </a:endParaRPr>
          </a:p>
        </p:txBody>
      </p:sp>
    </p:spTree>
    <p:custDataLst>
      <p:tags r:id="rId1"/>
    </p:custDataLst>
    <p:extLst>
      <p:ext uri="{BB962C8B-B14F-4D97-AF65-F5344CB8AC3E}">
        <p14:creationId xmlns:p14="http://schemas.microsoft.com/office/powerpoint/2010/main" val="904877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5006A-32DC-8926-9C87-C5E09DC22000}"/>
            </a:ext>
          </a:extLst>
        </p:cNvPr>
        <p:cNvGrpSpPr/>
        <p:nvPr/>
      </p:nvGrpSpPr>
      <p:grpSpPr>
        <a:xfrm>
          <a:off x="0" y="0"/>
          <a:ext cx="0" cy="0"/>
          <a:chOff x="0" y="0"/>
          <a:chExt cx="0" cy="0"/>
        </a:xfrm>
      </p:grpSpPr>
      <p:sp>
        <p:nvSpPr>
          <p:cNvPr id="8" name="矩形 7">
            <a:extLst>
              <a:ext uri="{FF2B5EF4-FFF2-40B4-BE49-F238E27FC236}">
                <a16:creationId xmlns:a16="http://schemas.microsoft.com/office/drawing/2014/main" id="{291904A0-44D9-EAAB-FC23-8F954A75E38B}"/>
              </a:ext>
            </a:extLst>
          </p:cNvPr>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00">
              <a:sym typeface="+mn-ea"/>
            </a:endParaRPr>
          </a:p>
        </p:txBody>
      </p:sp>
      <p:sp>
        <p:nvSpPr>
          <p:cNvPr id="3" name="矩形 2">
            <a:extLst>
              <a:ext uri="{FF2B5EF4-FFF2-40B4-BE49-F238E27FC236}">
                <a16:creationId xmlns:a16="http://schemas.microsoft.com/office/drawing/2014/main" id="{0B0CF7A7-45FC-32FA-C647-BB2E8F9DB5C0}"/>
              </a:ext>
            </a:extLst>
          </p:cNvPr>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a:extLst>
              <a:ext uri="{FF2B5EF4-FFF2-40B4-BE49-F238E27FC236}">
                <a16:creationId xmlns:a16="http://schemas.microsoft.com/office/drawing/2014/main" id="{A191297C-F262-11A4-27CF-388A367BCCA4}"/>
              </a:ext>
            </a:extLst>
          </p:cNvPr>
          <p:cNvPicPr>
            <a:picLocks noChangeAspect="1"/>
          </p:cNvPicPr>
          <p:nvPr/>
        </p:nvPicPr>
        <p:blipFill>
          <a:blip r:embed="rId9"/>
          <a:stretch>
            <a:fillRect/>
          </a:stretch>
        </p:blipFill>
        <p:spPr>
          <a:xfrm>
            <a:off x="14723745" y="281887"/>
            <a:ext cx="3251835" cy="685800"/>
          </a:xfrm>
          <a:prstGeom prst="rect">
            <a:avLst/>
          </a:prstGeom>
        </p:spPr>
      </p:pic>
      <p:sp>
        <p:nvSpPr>
          <p:cNvPr id="9" name="文本框 8">
            <a:extLst>
              <a:ext uri="{FF2B5EF4-FFF2-40B4-BE49-F238E27FC236}">
                <a16:creationId xmlns:a16="http://schemas.microsoft.com/office/drawing/2014/main" id="{89FBC9FE-7ED7-BA80-4EF1-F6108E458113}"/>
              </a:ext>
            </a:extLst>
          </p:cNvPr>
          <p:cNvSpPr txBox="1"/>
          <p:nvPr>
            <p:custDataLst>
              <p:tags r:id="rId4"/>
            </p:custDataLst>
          </p:nvPr>
        </p:nvSpPr>
        <p:spPr>
          <a:xfrm>
            <a:off x="1216660" y="1398905"/>
            <a:ext cx="6753225" cy="670560"/>
          </a:xfrm>
          <a:prstGeom prst="rect">
            <a:avLst/>
          </a:prstGeom>
          <a:noFill/>
        </p:spPr>
        <p:txBody>
          <a:bodyPr wrap="square" rtlCol="0">
            <a:noAutofit/>
          </a:bodyPr>
          <a:lstStyle/>
          <a:p>
            <a:r>
              <a:rPr lang="en-US" altLang="zh-CN" sz="3600" dirty="0"/>
              <a:t>2017</a:t>
            </a:r>
            <a:r>
              <a:rPr lang="zh-CN" altLang="en-US" sz="3600" dirty="0"/>
              <a:t>，</a:t>
            </a:r>
            <a:r>
              <a:rPr lang="en" altLang="zh-CN" sz="3600" dirty="0"/>
              <a:t>Attention Is All You Need</a:t>
            </a:r>
            <a:endParaRPr lang="zh-CN" altLang="en-US" sz="3300" dirty="0">
              <a:solidFill>
                <a:srgbClr val="2E3C63"/>
              </a:solidFill>
            </a:endParaRPr>
          </a:p>
        </p:txBody>
      </p:sp>
      <p:sp>
        <p:nvSpPr>
          <p:cNvPr id="3078" name="文本框 3">
            <a:extLst>
              <a:ext uri="{FF2B5EF4-FFF2-40B4-BE49-F238E27FC236}">
                <a16:creationId xmlns:a16="http://schemas.microsoft.com/office/drawing/2014/main" id="{2326CAAE-FF54-3B32-2285-49F2DCA20410}"/>
              </a:ext>
            </a:extLst>
          </p:cNvPr>
          <p:cNvSpPr txBox="1"/>
          <p:nvPr>
            <p:custDataLst>
              <p:tags r:id="rId5"/>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02</a:t>
            </a:r>
          </a:p>
        </p:txBody>
      </p:sp>
      <p:sp>
        <p:nvSpPr>
          <p:cNvPr id="4" name="文本框 3">
            <a:extLst>
              <a:ext uri="{FF2B5EF4-FFF2-40B4-BE49-F238E27FC236}">
                <a16:creationId xmlns:a16="http://schemas.microsoft.com/office/drawing/2014/main" id="{E3CE511C-649F-7011-AB9F-7C61CAD6AD12}"/>
              </a:ext>
            </a:extLst>
          </p:cNvPr>
          <p:cNvSpPr txBox="1"/>
          <p:nvPr>
            <p:custDataLst>
              <p:tags r:id="rId6"/>
            </p:custDataLst>
          </p:nvPr>
        </p:nvSpPr>
        <p:spPr>
          <a:xfrm>
            <a:off x="1216343" y="258075"/>
            <a:ext cx="12663488" cy="806768"/>
          </a:xfrm>
          <a:prstGeom prst="rect">
            <a:avLst/>
          </a:prstGeom>
          <a:noFill/>
        </p:spPr>
        <p:txBody>
          <a:bodyPr wrap="square" rtlCol="0">
            <a:noAutofit/>
          </a:bodyPr>
          <a:lstStyle/>
          <a:p>
            <a:r>
              <a:rPr lang="en" altLang="zh-CN" sz="4200" dirty="0">
                <a:solidFill>
                  <a:schemeClr val="bg1"/>
                </a:solidFill>
              </a:rPr>
              <a:t>Attention</a:t>
            </a:r>
            <a:r>
              <a:rPr lang="en-US" altLang="zh-CN" sz="4200" dirty="0">
                <a:solidFill>
                  <a:schemeClr val="bg1"/>
                </a:solidFill>
              </a:rPr>
              <a:t>&amp;QKV</a:t>
            </a:r>
            <a:endParaRPr lang="zh-CN" altLang="en-US" sz="4200" dirty="0">
              <a:solidFill>
                <a:schemeClr val="bg1"/>
              </a:solidFill>
            </a:endParaRPr>
          </a:p>
        </p:txBody>
      </p:sp>
      <p:sp>
        <p:nvSpPr>
          <p:cNvPr id="5" name="文本框 4">
            <a:extLst>
              <a:ext uri="{FF2B5EF4-FFF2-40B4-BE49-F238E27FC236}">
                <a16:creationId xmlns:a16="http://schemas.microsoft.com/office/drawing/2014/main" id="{C24CCC6B-9F84-CCF2-51A3-0868AD4C30F9}"/>
              </a:ext>
            </a:extLst>
          </p:cNvPr>
          <p:cNvSpPr txBox="1"/>
          <p:nvPr/>
        </p:nvSpPr>
        <p:spPr>
          <a:xfrm>
            <a:off x="1682171" y="3389968"/>
            <a:ext cx="15099758" cy="4154984"/>
          </a:xfrm>
          <a:prstGeom prst="rect">
            <a:avLst/>
          </a:prstGeom>
          <a:noFill/>
        </p:spPr>
        <p:txBody>
          <a:bodyPr wrap="square" rtlCol="0">
            <a:spAutoFit/>
          </a:bodyPr>
          <a:lstStyle/>
          <a:p>
            <a:r>
              <a:rPr kumimoji="1" lang="zh-CN" altLang="en-US" sz="2400" dirty="0">
                <a:latin typeface="Times New Roman" panose="02020603050405020304" pitchFamily="18" charset="0"/>
                <a:ea typeface="SimSun" panose="02010600030101010101" pitchFamily="2" charset="-122"/>
                <a:cs typeface="Times New Roman" panose="02020603050405020304" pitchFamily="18" charset="0"/>
              </a:rPr>
              <a:t>名词解释</a:t>
            </a:r>
            <a:endParaRPr kumimoji="1" lang="en-US" altLang="zh-CN" sz="2400" dirty="0">
              <a:latin typeface="Times New Roman" panose="02020603050405020304" pitchFamily="18" charset="0"/>
              <a:ea typeface="SimSun" panose="02010600030101010101" pitchFamily="2" charset="-122"/>
              <a:cs typeface="Times New Roman" panose="02020603050405020304" pitchFamily="18" charset="0"/>
            </a:endParaRPr>
          </a:p>
          <a:p>
            <a:endParaRPr kumimoji="1" lang="en-US" altLang="zh-CN" sz="2400" dirty="0">
              <a:latin typeface="Times New Roman" panose="02020603050405020304" pitchFamily="18" charset="0"/>
              <a:ea typeface="SimSun" panose="02010600030101010101" pitchFamily="2" charset="-122"/>
              <a:cs typeface="Times New Roman" panose="02020603050405020304" pitchFamily="18" charset="0"/>
            </a:endParaRPr>
          </a:p>
          <a:p>
            <a:r>
              <a:rPr lang="en" altLang="zh-CN" sz="2400" b="1" dirty="0">
                <a:latin typeface="Times New Roman" panose="02020603050405020304" pitchFamily="18" charset="0"/>
                <a:ea typeface="SimSun" panose="02010600030101010101" pitchFamily="2" charset="-122"/>
                <a:cs typeface="Times New Roman" panose="02020603050405020304" pitchFamily="18" charset="0"/>
              </a:rPr>
              <a:t>Sequence Length:</a:t>
            </a:r>
            <a:r>
              <a:rPr lang="en" altLang="zh-CN" sz="2400" dirty="0">
                <a:latin typeface="Times New Roman" panose="02020603050405020304" pitchFamily="18" charset="0"/>
                <a:ea typeface="SimSun" panose="02010600030101010101" pitchFamily="2" charset="-122"/>
                <a:cs typeface="Times New Roman" panose="02020603050405020304" pitchFamily="18" charset="0"/>
              </a:rPr>
              <a:t> </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序列长度 </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a:t>
            </a:r>
            <a:r>
              <a:rPr lang="en" altLang="zh-CN" sz="2400" dirty="0">
                <a:latin typeface="Times New Roman" panose="02020603050405020304" pitchFamily="18" charset="0"/>
                <a:ea typeface="SimSun" panose="02010600030101010101" pitchFamily="2" charset="-122"/>
                <a:cs typeface="Times New Roman" panose="02020603050405020304" pitchFamily="18" charset="0"/>
              </a:rPr>
              <a:t>Sequence Length) - </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输入序列中 </a:t>
            </a:r>
            <a:r>
              <a:rPr lang="en" altLang="zh-CN" sz="2400" dirty="0">
                <a:latin typeface="Times New Roman" panose="02020603050405020304" pitchFamily="18" charset="0"/>
                <a:ea typeface="SimSun" panose="02010600030101010101" pitchFamily="2" charset="-122"/>
                <a:cs typeface="Times New Roman" panose="02020603050405020304" pitchFamily="18" charset="0"/>
              </a:rPr>
              <a:t>token </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的数量。此后称之为</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token</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数量。</a:t>
            </a:r>
            <a:endParaRPr lang="en-US" altLang="zh-CN" sz="2400" dirty="0">
              <a:latin typeface="Times New Roman" panose="02020603050405020304" pitchFamily="18" charset="0"/>
              <a:ea typeface="SimSun" panose="02010600030101010101" pitchFamily="2" charset="-122"/>
              <a:cs typeface="Times New Roman" panose="02020603050405020304" pitchFamily="18" charset="0"/>
            </a:endParaRPr>
          </a:p>
          <a:p>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a:p>
            <a:r>
              <a:rPr lang="en" altLang="zh-CN" sz="2400" b="1" dirty="0">
                <a:latin typeface="Times New Roman" panose="02020603050405020304" pitchFamily="18" charset="0"/>
                <a:ea typeface="SimSun" panose="02010600030101010101" pitchFamily="2" charset="-122"/>
                <a:cs typeface="Times New Roman" panose="02020603050405020304" pitchFamily="18" charset="0"/>
              </a:rPr>
              <a:t>Embedding Dimension / Hidden Size / Model Dimension:</a:t>
            </a:r>
            <a:r>
              <a:rPr lang="en" altLang="zh-CN" sz="2400" dirty="0">
                <a:latin typeface="Times New Roman" panose="02020603050405020304" pitchFamily="18" charset="0"/>
                <a:ea typeface="SimSun" panose="02010600030101010101" pitchFamily="2" charset="-122"/>
                <a:cs typeface="Times New Roman" panose="02020603050405020304" pitchFamily="18" charset="0"/>
              </a:rPr>
              <a:t> </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嵌入维度 </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 </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隐空间长度 </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 </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模型维度 </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a:t>
            </a:r>
            <a:r>
              <a:rPr lang="en" altLang="zh-CN" sz="2400" dirty="0">
                <a:latin typeface="Times New Roman" panose="02020603050405020304" pitchFamily="18" charset="0"/>
                <a:ea typeface="SimSun" panose="02010600030101010101" pitchFamily="2" charset="-122"/>
                <a:cs typeface="Times New Roman" panose="02020603050405020304" pitchFamily="18" charset="0"/>
              </a:rPr>
              <a:t>Embedding Dimension / Hidden Size / Model Dimension) - </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输入 </a:t>
            </a:r>
            <a:r>
              <a:rPr lang="en" altLang="zh-CN" sz="2400" dirty="0">
                <a:latin typeface="Times New Roman" panose="02020603050405020304" pitchFamily="18" charset="0"/>
                <a:ea typeface="SimSun" panose="02010600030101010101" pitchFamily="2" charset="-122"/>
                <a:cs typeface="Times New Roman" panose="02020603050405020304" pitchFamily="18" charset="0"/>
              </a:rPr>
              <a:t>token </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嵌入向量的维度，以及 </a:t>
            </a:r>
            <a:r>
              <a:rPr lang="en" altLang="zh-CN" sz="2400" dirty="0">
                <a:latin typeface="Times New Roman" panose="02020603050405020304" pitchFamily="18" charset="0"/>
                <a:ea typeface="SimSun" panose="02010600030101010101" pitchFamily="2" charset="-122"/>
                <a:cs typeface="Times New Roman" panose="02020603050405020304" pitchFamily="18" charset="0"/>
              </a:rPr>
              <a:t>Transformer </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各层隐藏状态的维度。通常用 </a:t>
            </a:r>
            <a:r>
              <a:rPr lang="en" altLang="zh-CN" sz="2400" dirty="0" err="1">
                <a:latin typeface="Times New Roman" panose="02020603050405020304" pitchFamily="18" charset="0"/>
                <a:ea typeface="SimSun" panose="02010600030101010101" pitchFamily="2" charset="-122"/>
                <a:cs typeface="Times New Roman" panose="02020603050405020304" pitchFamily="18" charset="0"/>
              </a:rPr>
              <a:t>d_model</a:t>
            </a:r>
            <a:r>
              <a:rPr lang="en" altLang="zh-CN" sz="2400" dirty="0">
                <a:latin typeface="Times New Roman" panose="02020603050405020304" pitchFamily="18" charset="0"/>
                <a:ea typeface="SimSun" panose="02010600030101010101" pitchFamily="2" charset="-122"/>
                <a:cs typeface="Times New Roman" panose="02020603050405020304" pitchFamily="18" charset="0"/>
              </a:rPr>
              <a:t> </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表示。此后称之为嵌入空间维度。</a:t>
            </a:r>
            <a:endParaRPr lang="en-US" altLang="zh-CN" sz="2400" dirty="0">
              <a:latin typeface="Times New Roman" panose="02020603050405020304" pitchFamily="18" charset="0"/>
              <a:ea typeface="SimSun" panose="02010600030101010101" pitchFamily="2" charset="-122"/>
              <a:cs typeface="Times New Roman" panose="02020603050405020304" pitchFamily="18" charset="0"/>
            </a:endParaRPr>
          </a:p>
          <a:p>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a:p>
            <a:r>
              <a:rPr lang="en" altLang="zh-CN" sz="2400" b="1" dirty="0">
                <a:latin typeface="Times New Roman" panose="02020603050405020304" pitchFamily="18" charset="0"/>
                <a:ea typeface="SimSun" panose="02010600030101010101" pitchFamily="2" charset="-122"/>
                <a:cs typeface="Times New Roman" panose="02020603050405020304" pitchFamily="18" charset="0"/>
              </a:rPr>
              <a:t>Key Dimension / Query Dimension / Value Dimension:</a:t>
            </a:r>
            <a:r>
              <a:rPr lang="en" altLang="zh-CN" sz="2400" dirty="0">
                <a:latin typeface="Times New Roman" panose="02020603050405020304" pitchFamily="18" charset="0"/>
                <a:ea typeface="SimSun" panose="02010600030101010101" pitchFamily="2" charset="-122"/>
                <a:cs typeface="Times New Roman" panose="02020603050405020304" pitchFamily="18" charset="0"/>
              </a:rPr>
              <a:t> Key </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维度 </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 </a:t>
            </a:r>
            <a:r>
              <a:rPr lang="en" altLang="zh-CN" sz="2400" dirty="0">
                <a:latin typeface="Times New Roman" panose="02020603050405020304" pitchFamily="18" charset="0"/>
                <a:ea typeface="SimSun" panose="02010600030101010101" pitchFamily="2" charset="-122"/>
                <a:cs typeface="Times New Roman" panose="02020603050405020304" pitchFamily="18" charset="0"/>
              </a:rPr>
              <a:t>Query </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维度 </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 </a:t>
            </a:r>
            <a:r>
              <a:rPr lang="en" altLang="zh-CN" sz="2400" dirty="0">
                <a:latin typeface="Times New Roman" panose="02020603050405020304" pitchFamily="18" charset="0"/>
                <a:ea typeface="SimSun" panose="02010600030101010101" pitchFamily="2" charset="-122"/>
                <a:cs typeface="Times New Roman" panose="02020603050405020304" pitchFamily="18" charset="0"/>
              </a:rPr>
              <a:t>Value </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维度 </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a:t>
            </a:r>
            <a:r>
              <a:rPr lang="en" altLang="zh-CN" sz="2400" dirty="0">
                <a:latin typeface="Times New Roman" panose="02020603050405020304" pitchFamily="18" charset="0"/>
                <a:ea typeface="SimSun" panose="02010600030101010101" pitchFamily="2" charset="-122"/>
                <a:cs typeface="Times New Roman" panose="02020603050405020304" pitchFamily="18" charset="0"/>
              </a:rPr>
              <a:t>Key Dimension / Query Dimension / Value Dimension) - Q, K, V </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矩阵的维度。通常 </a:t>
            </a:r>
            <a:r>
              <a:rPr lang="en" altLang="zh-CN" sz="2400" dirty="0" err="1">
                <a:latin typeface="Times New Roman" panose="02020603050405020304" pitchFamily="18" charset="0"/>
                <a:ea typeface="SimSun" panose="02010600030101010101" pitchFamily="2" charset="-122"/>
                <a:cs typeface="Times New Roman" panose="02020603050405020304" pitchFamily="18" charset="0"/>
              </a:rPr>
              <a:t>d_k</a:t>
            </a:r>
            <a:r>
              <a:rPr lang="en" altLang="zh-CN" sz="2400" dirty="0">
                <a:latin typeface="Times New Roman" panose="02020603050405020304" pitchFamily="18" charset="0"/>
                <a:ea typeface="SimSun" panose="02010600030101010101" pitchFamily="2" charset="-122"/>
                <a:cs typeface="Times New Roman" panose="02020603050405020304" pitchFamily="18" charset="0"/>
              </a:rPr>
              <a:t> = </a:t>
            </a:r>
            <a:r>
              <a:rPr lang="en" altLang="zh-CN" sz="2400" dirty="0" err="1">
                <a:latin typeface="Times New Roman" panose="02020603050405020304" pitchFamily="18" charset="0"/>
                <a:ea typeface="SimSun" panose="02010600030101010101" pitchFamily="2" charset="-122"/>
                <a:cs typeface="Times New Roman" panose="02020603050405020304" pitchFamily="18" charset="0"/>
              </a:rPr>
              <a:t>d_v</a:t>
            </a:r>
            <a:r>
              <a:rPr lang="en" altLang="zh-CN" sz="2400" dirty="0">
                <a:latin typeface="Times New Roman" panose="02020603050405020304" pitchFamily="18" charset="0"/>
                <a:ea typeface="SimSun" panose="02010600030101010101" pitchFamily="2" charset="-122"/>
                <a:cs typeface="Times New Roman" panose="02020603050405020304" pitchFamily="18" charset="0"/>
              </a:rPr>
              <a:t> = </a:t>
            </a:r>
            <a:r>
              <a:rPr lang="en" altLang="zh-CN" sz="2400" dirty="0" err="1">
                <a:latin typeface="Times New Roman" panose="02020603050405020304" pitchFamily="18" charset="0"/>
                <a:ea typeface="SimSun" panose="02010600030101010101" pitchFamily="2" charset="-122"/>
                <a:cs typeface="Times New Roman" panose="02020603050405020304" pitchFamily="18" charset="0"/>
              </a:rPr>
              <a:t>d_model</a:t>
            </a:r>
            <a:r>
              <a:rPr lang="en" altLang="zh-CN" sz="2400" dirty="0">
                <a:latin typeface="Times New Roman" panose="02020603050405020304" pitchFamily="18" charset="0"/>
                <a:ea typeface="SimSun" panose="02010600030101010101" pitchFamily="2" charset="-122"/>
                <a:cs typeface="Times New Roman" panose="02020603050405020304" pitchFamily="18" charset="0"/>
              </a:rPr>
              <a:t> / h</a:t>
            </a:r>
            <a:r>
              <a:rPr lang="zh-CN" altLang="en" sz="2400"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此后称之为隐空间维度。</a:t>
            </a:r>
            <a:endParaRPr lang="zh-CN" altLang="en" sz="2400" dirty="0">
              <a:latin typeface="Times New Roman" panose="02020603050405020304" pitchFamily="18" charset="0"/>
              <a:ea typeface="SimSun" panose="02010600030101010101" pitchFamily="2" charset="-122"/>
              <a:cs typeface="Times New Roman" panose="02020603050405020304" pitchFamily="18" charset="0"/>
            </a:endParaRPr>
          </a:p>
          <a:p>
            <a:endParaRPr kumimoji="1"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930694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62CBF5-AD2C-88F2-82D9-46FC0262D4E2}"/>
            </a:ext>
          </a:extLst>
        </p:cNvPr>
        <p:cNvGrpSpPr/>
        <p:nvPr/>
      </p:nvGrpSpPr>
      <p:grpSpPr>
        <a:xfrm>
          <a:off x="0" y="0"/>
          <a:ext cx="0" cy="0"/>
          <a:chOff x="0" y="0"/>
          <a:chExt cx="0" cy="0"/>
        </a:xfrm>
      </p:grpSpPr>
      <p:sp>
        <p:nvSpPr>
          <p:cNvPr id="8" name="矩形 7">
            <a:extLst>
              <a:ext uri="{FF2B5EF4-FFF2-40B4-BE49-F238E27FC236}">
                <a16:creationId xmlns:a16="http://schemas.microsoft.com/office/drawing/2014/main" id="{4E3DDD35-AC45-A456-B676-647F7DF3B178}"/>
              </a:ext>
            </a:extLst>
          </p:cNvPr>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00">
              <a:sym typeface="+mn-ea"/>
            </a:endParaRPr>
          </a:p>
        </p:txBody>
      </p:sp>
      <p:sp>
        <p:nvSpPr>
          <p:cNvPr id="3" name="矩形 2">
            <a:extLst>
              <a:ext uri="{FF2B5EF4-FFF2-40B4-BE49-F238E27FC236}">
                <a16:creationId xmlns:a16="http://schemas.microsoft.com/office/drawing/2014/main" id="{17794ABD-6CC9-B754-B81E-7A7A53030505}"/>
              </a:ext>
            </a:extLst>
          </p:cNvPr>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a:extLst>
              <a:ext uri="{FF2B5EF4-FFF2-40B4-BE49-F238E27FC236}">
                <a16:creationId xmlns:a16="http://schemas.microsoft.com/office/drawing/2014/main" id="{0E3EF35C-2F70-7C0B-FF27-012546A58C2B}"/>
              </a:ext>
            </a:extLst>
          </p:cNvPr>
          <p:cNvPicPr>
            <a:picLocks noChangeAspect="1"/>
          </p:cNvPicPr>
          <p:nvPr/>
        </p:nvPicPr>
        <p:blipFill>
          <a:blip r:embed="rId10"/>
          <a:stretch>
            <a:fillRect/>
          </a:stretch>
        </p:blipFill>
        <p:spPr>
          <a:xfrm>
            <a:off x="14723745" y="281887"/>
            <a:ext cx="3251835" cy="685800"/>
          </a:xfrm>
          <a:prstGeom prst="rect">
            <a:avLst/>
          </a:prstGeom>
        </p:spPr>
      </p:pic>
      <p:sp>
        <p:nvSpPr>
          <p:cNvPr id="9" name="文本框 8">
            <a:extLst>
              <a:ext uri="{FF2B5EF4-FFF2-40B4-BE49-F238E27FC236}">
                <a16:creationId xmlns:a16="http://schemas.microsoft.com/office/drawing/2014/main" id="{9DF84D20-3CDE-3A8B-98D8-55335950C722}"/>
              </a:ext>
            </a:extLst>
          </p:cNvPr>
          <p:cNvSpPr txBox="1"/>
          <p:nvPr>
            <p:custDataLst>
              <p:tags r:id="rId4"/>
            </p:custDataLst>
          </p:nvPr>
        </p:nvSpPr>
        <p:spPr>
          <a:xfrm>
            <a:off x="1216660" y="1398905"/>
            <a:ext cx="6753225" cy="670560"/>
          </a:xfrm>
          <a:prstGeom prst="rect">
            <a:avLst/>
          </a:prstGeom>
          <a:noFill/>
        </p:spPr>
        <p:txBody>
          <a:bodyPr wrap="square" rtlCol="0">
            <a:noAutofit/>
          </a:bodyPr>
          <a:lstStyle/>
          <a:p>
            <a:r>
              <a:rPr lang="en-US" altLang="zh-CN" sz="3600" dirty="0"/>
              <a:t>2017</a:t>
            </a:r>
            <a:r>
              <a:rPr lang="zh-CN" altLang="en-US" sz="3600" dirty="0"/>
              <a:t>，</a:t>
            </a:r>
            <a:r>
              <a:rPr lang="en" altLang="zh-CN" sz="3600" dirty="0"/>
              <a:t>Attention Is All You Need</a:t>
            </a:r>
            <a:endParaRPr lang="zh-CN" altLang="en-US" sz="3300" dirty="0">
              <a:solidFill>
                <a:srgbClr val="2E3C63"/>
              </a:solidFill>
            </a:endParaRPr>
          </a:p>
        </p:txBody>
      </p:sp>
      <p:sp>
        <p:nvSpPr>
          <p:cNvPr id="3078" name="文本框 3">
            <a:extLst>
              <a:ext uri="{FF2B5EF4-FFF2-40B4-BE49-F238E27FC236}">
                <a16:creationId xmlns:a16="http://schemas.microsoft.com/office/drawing/2014/main" id="{B8C61CF2-4FAA-8834-5322-4D84F9479BBD}"/>
              </a:ext>
            </a:extLst>
          </p:cNvPr>
          <p:cNvSpPr txBox="1"/>
          <p:nvPr>
            <p:custDataLst>
              <p:tags r:id="rId5"/>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02</a:t>
            </a:r>
          </a:p>
        </p:txBody>
      </p:sp>
      <p:sp>
        <p:nvSpPr>
          <p:cNvPr id="4" name="文本框 3">
            <a:extLst>
              <a:ext uri="{FF2B5EF4-FFF2-40B4-BE49-F238E27FC236}">
                <a16:creationId xmlns:a16="http://schemas.microsoft.com/office/drawing/2014/main" id="{965E8D1E-6331-7C1C-02D2-4561B237D1E9}"/>
              </a:ext>
            </a:extLst>
          </p:cNvPr>
          <p:cNvSpPr txBox="1"/>
          <p:nvPr>
            <p:custDataLst>
              <p:tags r:id="rId6"/>
            </p:custDataLst>
          </p:nvPr>
        </p:nvSpPr>
        <p:spPr>
          <a:xfrm>
            <a:off x="1216343" y="258075"/>
            <a:ext cx="12663488" cy="806768"/>
          </a:xfrm>
          <a:prstGeom prst="rect">
            <a:avLst/>
          </a:prstGeom>
          <a:noFill/>
        </p:spPr>
        <p:txBody>
          <a:bodyPr wrap="square" rtlCol="0">
            <a:noAutofit/>
          </a:bodyPr>
          <a:lstStyle/>
          <a:p>
            <a:r>
              <a:rPr lang="en" altLang="zh-CN" sz="4200" dirty="0">
                <a:solidFill>
                  <a:schemeClr val="bg1"/>
                </a:solidFill>
              </a:rPr>
              <a:t>Attention</a:t>
            </a:r>
            <a:r>
              <a:rPr lang="en-US" altLang="zh-CN" sz="4200" dirty="0">
                <a:solidFill>
                  <a:schemeClr val="bg1"/>
                </a:solidFill>
              </a:rPr>
              <a:t>&amp;QKV</a:t>
            </a:r>
            <a:endParaRPr lang="zh-CN" altLang="en-US" sz="4200" dirty="0">
              <a:solidFill>
                <a:schemeClr val="bg1"/>
              </a:solidFill>
            </a:endParaRPr>
          </a:p>
        </p:txBody>
      </p:sp>
      <p:pic>
        <p:nvPicPr>
          <p:cNvPr id="5" name="图片 4">
            <a:extLst>
              <a:ext uri="{FF2B5EF4-FFF2-40B4-BE49-F238E27FC236}">
                <a16:creationId xmlns:a16="http://schemas.microsoft.com/office/drawing/2014/main" id="{E66B81B6-A310-C3DB-BCEF-22288871CEBD}"/>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964769" y="2469006"/>
            <a:ext cx="7772400" cy="4639339"/>
          </a:xfrm>
          <a:prstGeom prst="rect">
            <a:avLst/>
          </a:prstGeom>
        </p:spPr>
      </p:pic>
      <p:pic>
        <p:nvPicPr>
          <p:cNvPr id="7" name="图片 6">
            <a:extLst>
              <a:ext uri="{FF2B5EF4-FFF2-40B4-BE49-F238E27FC236}">
                <a16:creationId xmlns:a16="http://schemas.microsoft.com/office/drawing/2014/main" id="{D5A55B46-9598-E1E7-8043-22EE8DD8415A}"/>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10584097" y="2262752"/>
            <a:ext cx="6739134" cy="7136667"/>
          </a:xfrm>
          <a:prstGeom prst="rect">
            <a:avLst/>
          </a:prstGeom>
        </p:spPr>
      </p:pic>
      <p:sp>
        <p:nvSpPr>
          <p:cNvPr id="10" name="文本框 9">
            <a:extLst>
              <a:ext uri="{FF2B5EF4-FFF2-40B4-BE49-F238E27FC236}">
                <a16:creationId xmlns:a16="http://schemas.microsoft.com/office/drawing/2014/main" id="{1F4AEB1C-19F6-C8BB-F380-ACB96341375C}"/>
              </a:ext>
            </a:extLst>
          </p:cNvPr>
          <p:cNvSpPr txBox="1"/>
          <p:nvPr/>
        </p:nvSpPr>
        <p:spPr>
          <a:xfrm>
            <a:off x="1214438" y="9030087"/>
            <a:ext cx="9144000" cy="369332"/>
          </a:xfrm>
          <a:prstGeom prst="rect">
            <a:avLst/>
          </a:prstGeom>
          <a:noFill/>
        </p:spPr>
        <p:txBody>
          <a:bodyPr wrap="square">
            <a:spAutoFit/>
          </a:bodyPr>
          <a:lstStyle/>
          <a:p>
            <a:pPr algn="l" fontAlgn="base"/>
            <a:r>
              <a:rPr lang="en" altLang="zh-CN" b="0" i="0" u="none" strike="noStrike" dirty="0">
                <a:solidFill>
                  <a:srgbClr val="333333"/>
                </a:solidFill>
                <a:effectLst/>
                <a:latin typeface="Helvetica Neue" panose="02000503000000020004" pitchFamily="2" charset="0"/>
                <a:hlinkClick r:id="rId13"/>
              </a:rPr>
              <a:t>Jay Alammar</a:t>
            </a:r>
            <a:endParaRPr lang="en" altLang="zh-CN" b="0" i="0" dirty="0">
              <a:solidFill>
                <a:srgbClr val="333333"/>
              </a:solidFill>
              <a:effectLst/>
              <a:latin typeface="Helvetica Neue" panose="02000503000000020004" pitchFamily="2" charset="0"/>
            </a:endParaRPr>
          </a:p>
        </p:txBody>
      </p:sp>
      <p:sp>
        <p:nvSpPr>
          <p:cNvPr id="13" name="矩形 12">
            <a:extLst>
              <a:ext uri="{FF2B5EF4-FFF2-40B4-BE49-F238E27FC236}">
                <a16:creationId xmlns:a16="http://schemas.microsoft.com/office/drawing/2014/main" id="{5A60F09A-DC2F-C4AE-2A96-40A669A497FB}"/>
              </a:ext>
            </a:extLst>
          </p:cNvPr>
          <p:cNvSpPr/>
          <p:nvPr/>
        </p:nvSpPr>
        <p:spPr>
          <a:xfrm>
            <a:off x="12676094" y="9399419"/>
            <a:ext cx="2047651" cy="533475"/>
          </a:xfrm>
          <a:prstGeom prst="rect">
            <a:avLst/>
          </a:prstGeom>
          <a:noFill/>
          <a:ln w="762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5" name="直线连接符 14">
            <a:extLst>
              <a:ext uri="{FF2B5EF4-FFF2-40B4-BE49-F238E27FC236}">
                <a16:creationId xmlns:a16="http://schemas.microsoft.com/office/drawing/2014/main" id="{8D1FAF82-3BCC-5FC6-ED8A-B1BE5881A439}"/>
              </a:ext>
            </a:extLst>
          </p:cNvPr>
          <p:cNvCxnSpPr>
            <a:stCxn id="13" idx="0"/>
            <a:endCxn id="13" idx="2"/>
          </p:cNvCxnSpPr>
          <p:nvPr/>
        </p:nvCxnSpPr>
        <p:spPr>
          <a:xfrm>
            <a:off x="13699920" y="9399419"/>
            <a:ext cx="0" cy="533475"/>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17" name="直线连接符 16">
            <a:extLst>
              <a:ext uri="{FF2B5EF4-FFF2-40B4-BE49-F238E27FC236}">
                <a16:creationId xmlns:a16="http://schemas.microsoft.com/office/drawing/2014/main" id="{844FB14B-6C82-60F7-762A-EE37CC41FCA2}"/>
              </a:ext>
            </a:extLst>
          </p:cNvPr>
          <p:cNvCxnSpPr/>
          <p:nvPr/>
        </p:nvCxnSpPr>
        <p:spPr>
          <a:xfrm>
            <a:off x="14235953" y="9399419"/>
            <a:ext cx="0" cy="533475"/>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18" name="直线连接符 17">
            <a:extLst>
              <a:ext uri="{FF2B5EF4-FFF2-40B4-BE49-F238E27FC236}">
                <a16:creationId xmlns:a16="http://schemas.microsoft.com/office/drawing/2014/main" id="{E57FF26F-E281-2F6C-F2C7-81E37950621A}"/>
              </a:ext>
            </a:extLst>
          </p:cNvPr>
          <p:cNvCxnSpPr/>
          <p:nvPr/>
        </p:nvCxnSpPr>
        <p:spPr>
          <a:xfrm>
            <a:off x="13169153" y="9399419"/>
            <a:ext cx="0" cy="533475"/>
          </a:xfrm>
          <a:prstGeom prst="line">
            <a:avLst/>
          </a:prstGeom>
          <a:ln w="76200"/>
        </p:spPr>
        <p:style>
          <a:lnRef idx="1">
            <a:schemeClr val="accent2"/>
          </a:lnRef>
          <a:fillRef idx="0">
            <a:schemeClr val="accent2"/>
          </a:fillRef>
          <a:effectRef idx="0">
            <a:schemeClr val="accent2"/>
          </a:effectRef>
          <a:fontRef idx="minor">
            <a:schemeClr val="tx1"/>
          </a:fontRef>
        </p:style>
      </p:cxnSp>
      <p:sp>
        <p:nvSpPr>
          <p:cNvPr id="20" name="矩形 19">
            <a:extLst>
              <a:ext uri="{FF2B5EF4-FFF2-40B4-BE49-F238E27FC236}">
                <a16:creationId xmlns:a16="http://schemas.microsoft.com/office/drawing/2014/main" id="{E344795B-4F81-56AF-DE7C-EC4081297987}"/>
              </a:ext>
            </a:extLst>
          </p:cNvPr>
          <p:cNvSpPr/>
          <p:nvPr/>
        </p:nvSpPr>
        <p:spPr>
          <a:xfrm>
            <a:off x="6992471" y="7781365"/>
            <a:ext cx="1111623" cy="1433388"/>
          </a:xfrm>
          <a:prstGeom prst="rect">
            <a:avLst/>
          </a:prstGeom>
          <a:noFill/>
          <a:ln w="762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2" name="直线连接符 21">
            <a:extLst>
              <a:ext uri="{FF2B5EF4-FFF2-40B4-BE49-F238E27FC236}">
                <a16:creationId xmlns:a16="http://schemas.microsoft.com/office/drawing/2014/main" id="{158D6F07-9BA9-C472-CC27-BEF725A4912E}"/>
              </a:ext>
            </a:extLst>
          </p:cNvPr>
          <p:cNvCxnSpPr>
            <a:stCxn id="20" idx="1"/>
            <a:endCxn id="20" idx="3"/>
          </p:cNvCxnSpPr>
          <p:nvPr/>
        </p:nvCxnSpPr>
        <p:spPr>
          <a:xfrm>
            <a:off x="6992471" y="8498059"/>
            <a:ext cx="1111623"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23" name="直线连接符 22">
            <a:extLst>
              <a:ext uri="{FF2B5EF4-FFF2-40B4-BE49-F238E27FC236}">
                <a16:creationId xmlns:a16="http://schemas.microsoft.com/office/drawing/2014/main" id="{97503711-C42D-8643-8CC9-C83C5790E2A1}"/>
              </a:ext>
            </a:extLst>
          </p:cNvPr>
          <p:cNvCxnSpPr/>
          <p:nvPr/>
        </p:nvCxnSpPr>
        <p:spPr>
          <a:xfrm>
            <a:off x="6992471" y="8883541"/>
            <a:ext cx="1111623"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24" name="直线连接符 23">
            <a:extLst>
              <a:ext uri="{FF2B5EF4-FFF2-40B4-BE49-F238E27FC236}">
                <a16:creationId xmlns:a16="http://schemas.microsoft.com/office/drawing/2014/main" id="{EB9D4642-4287-EE4F-9432-679B79BCA5E9}"/>
              </a:ext>
            </a:extLst>
          </p:cNvPr>
          <p:cNvCxnSpPr/>
          <p:nvPr/>
        </p:nvCxnSpPr>
        <p:spPr>
          <a:xfrm>
            <a:off x="6992275" y="8184295"/>
            <a:ext cx="1111623"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25" name="直线连接符 24">
            <a:extLst>
              <a:ext uri="{FF2B5EF4-FFF2-40B4-BE49-F238E27FC236}">
                <a16:creationId xmlns:a16="http://schemas.microsoft.com/office/drawing/2014/main" id="{EFE96013-CB7A-23D3-1E99-DA1A9C91D850}"/>
              </a:ext>
            </a:extLst>
          </p:cNvPr>
          <p:cNvCxnSpPr>
            <a:cxnSpLocks/>
          </p:cNvCxnSpPr>
          <p:nvPr/>
        </p:nvCxnSpPr>
        <p:spPr>
          <a:xfrm flipV="1">
            <a:off x="7324165" y="7781365"/>
            <a:ext cx="0" cy="1433388"/>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29" name="直线连接符 28">
            <a:extLst>
              <a:ext uri="{FF2B5EF4-FFF2-40B4-BE49-F238E27FC236}">
                <a16:creationId xmlns:a16="http://schemas.microsoft.com/office/drawing/2014/main" id="{DD068369-7B77-BB8F-D493-73D28094BAC6}"/>
              </a:ext>
            </a:extLst>
          </p:cNvPr>
          <p:cNvCxnSpPr>
            <a:cxnSpLocks/>
          </p:cNvCxnSpPr>
          <p:nvPr/>
        </p:nvCxnSpPr>
        <p:spPr>
          <a:xfrm flipV="1">
            <a:off x="7691718" y="7781365"/>
            <a:ext cx="0" cy="1433388"/>
          </a:xfrm>
          <a:prstGeom prst="line">
            <a:avLst/>
          </a:prstGeom>
          <a:ln w="76200"/>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8AB2B69C-5FE8-1438-142B-3D2BC7F803E3}"/>
                  </a:ext>
                </a:extLst>
              </p:cNvPr>
              <p:cNvSpPr txBox="1"/>
              <p:nvPr/>
            </p:nvSpPr>
            <p:spPr>
              <a:xfrm>
                <a:off x="8534400" y="7835153"/>
                <a:ext cx="613501" cy="3702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i="1" smtClean="0">
                              <a:latin typeface="Cambria Math" panose="02040503050406030204" pitchFamily="18" charset="0"/>
                            </a:rPr>
                          </m:ctrlPr>
                        </m:sSupPr>
                        <m:e>
                          <m:r>
                            <a:rPr kumimoji="1" lang="en-US" altLang="zh-CN" b="0" i="1" smtClean="0">
                              <a:latin typeface="Cambria Math" panose="02040503050406030204" pitchFamily="18" charset="0"/>
                            </a:rPr>
                            <m:t>𝑊</m:t>
                          </m:r>
                        </m:e>
                        <m:sup>
                          <m:r>
                            <a:rPr kumimoji="1" lang="en-US" altLang="zh-CN" b="0" i="1" smtClean="0">
                              <a:latin typeface="Cambria Math" panose="02040503050406030204" pitchFamily="18" charset="0"/>
                            </a:rPr>
                            <m:t>𝑂</m:t>
                          </m:r>
                        </m:sup>
                      </m:sSup>
                    </m:oMath>
                  </m:oMathPara>
                </a14:m>
                <a:endParaRPr kumimoji="1" lang="zh-CN" altLang="en-US" dirty="0"/>
              </a:p>
            </p:txBody>
          </p:sp>
        </mc:Choice>
        <mc:Fallback xmlns="">
          <p:sp>
            <p:nvSpPr>
              <p:cNvPr id="32" name="文本框 31">
                <a:extLst>
                  <a:ext uri="{FF2B5EF4-FFF2-40B4-BE49-F238E27FC236}">
                    <a16:creationId xmlns:a16="http://schemas.microsoft.com/office/drawing/2014/main" id="{8AB2B69C-5FE8-1438-142B-3D2BC7F803E3}"/>
                  </a:ext>
                </a:extLst>
              </p:cNvPr>
              <p:cNvSpPr txBox="1">
                <a:spLocks noRot="1" noChangeAspect="1" noMove="1" noResize="1" noEditPoints="1" noAdjustHandles="1" noChangeArrowheads="1" noChangeShapeType="1" noTextEdit="1"/>
              </p:cNvSpPr>
              <p:nvPr/>
            </p:nvSpPr>
            <p:spPr>
              <a:xfrm>
                <a:off x="8534400" y="7835153"/>
                <a:ext cx="613501" cy="37023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B7B6B9C4-EB86-1EDF-0C93-16573C01A1D2}"/>
                  </a:ext>
                </a:extLst>
              </p:cNvPr>
              <p:cNvSpPr txBox="1"/>
              <p:nvPr/>
            </p:nvSpPr>
            <p:spPr>
              <a:xfrm>
                <a:off x="11654118" y="9789459"/>
                <a:ext cx="4719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smtClean="0">
                              <a:latin typeface="Cambria Math" panose="02040503050406030204" pitchFamily="18" charset="0"/>
                            </a:rPr>
                          </m:ctrlPr>
                        </m:sSubSupPr>
                        <m:e>
                          <m:r>
                            <a:rPr kumimoji="1" lang="en-US" altLang="zh-CN" b="0" i="1" smtClean="0">
                              <a:latin typeface="Cambria Math" panose="02040503050406030204" pitchFamily="18" charset="0"/>
                            </a:rPr>
                            <m:t>𝑥</m:t>
                          </m:r>
                        </m:e>
                        <m:sub>
                          <m:r>
                            <a:rPr kumimoji="1" lang="en-US" altLang="zh-CN" b="0" i="1" smtClean="0">
                              <a:latin typeface="Cambria Math" panose="02040503050406030204" pitchFamily="18" charset="0"/>
                            </a:rPr>
                            <m:t>1</m:t>
                          </m:r>
                        </m:sub>
                        <m:sup>
                          <m:r>
                            <a:rPr kumimoji="1" lang="en-US" altLang="zh-CN" b="0" i="1" smtClean="0">
                              <a:latin typeface="Cambria Math" panose="02040503050406030204" pitchFamily="18" charset="0"/>
                            </a:rPr>
                            <m:t>′</m:t>
                          </m:r>
                        </m:sup>
                      </m:sSubSup>
                    </m:oMath>
                  </m:oMathPara>
                </a14:m>
                <a:endParaRPr kumimoji="1" lang="zh-CN" altLang="en-US" dirty="0"/>
              </a:p>
            </p:txBody>
          </p:sp>
        </mc:Choice>
        <mc:Fallback xmlns="">
          <p:sp>
            <p:nvSpPr>
              <p:cNvPr id="33" name="文本框 32">
                <a:extLst>
                  <a:ext uri="{FF2B5EF4-FFF2-40B4-BE49-F238E27FC236}">
                    <a16:creationId xmlns:a16="http://schemas.microsoft.com/office/drawing/2014/main" id="{B7B6B9C4-EB86-1EDF-0C93-16573C01A1D2}"/>
                  </a:ext>
                </a:extLst>
              </p:cNvPr>
              <p:cNvSpPr txBox="1">
                <a:spLocks noRot="1" noChangeAspect="1" noMove="1" noResize="1" noEditPoints="1" noAdjustHandles="1" noChangeArrowheads="1" noChangeShapeType="1" noTextEdit="1"/>
              </p:cNvSpPr>
              <p:nvPr/>
            </p:nvSpPr>
            <p:spPr>
              <a:xfrm>
                <a:off x="11654118" y="9789459"/>
                <a:ext cx="471989" cy="369332"/>
              </a:xfrm>
              <a:prstGeom prst="rect">
                <a:avLst/>
              </a:prstGeom>
              <a:blipFill>
                <a:blip r:embed="rId15"/>
                <a:stretch>
                  <a:fillRect b="-3333"/>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2478470356"/>
      </p:ext>
    </p:extLst>
  </p:cSld>
  <p:clrMapOvr>
    <a:masterClrMapping/>
  </p:clrMapOvr>
  <p:extLst>
    <p:ext uri="{6950BFC3-D8DA-4A85-94F7-54DA5524770B}">
      <p188:commentRel xmlns:p188="http://schemas.microsoft.com/office/powerpoint/2018/8/main" r:id="rId9"/>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DF8CD-B898-2946-DF8C-1716D6F6EF20}"/>
            </a:ext>
          </a:extLst>
        </p:cNvPr>
        <p:cNvGrpSpPr/>
        <p:nvPr/>
      </p:nvGrpSpPr>
      <p:grpSpPr>
        <a:xfrm>
          <a:off x="0" y="0"/>
          <a:ext cx="0" cy="0"/>
          <a:chOff x="0" y="0"/>
          <a:chExt cx="0" cy="0"/>
        </a:xfrm>
      </p:grpSpPr>
      <p:sp>
        <p:nvSpPr>
          <p:cNvPr id="8" name="矩形 7">
            <a:extLst>
              <a:ext uri="{FF2B5EF4-FFF2-40B4-BE49-F238E27FC236}">
                <a16:creationId xmlns:a16="http://schemas.microsoft.com/office/drawing/2014/main" id="{072708C6-5E41-740E-3C87-6D13644E73E7}"/>
              </a:ext>
            </a:extLst>
          </p:cNvPr>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00">
              <a:sym typeface="+mn-ea"/>
            </a:endParaRPr>
          </a:p>
        </p:txBody>
      </p:sp>
      <p:sp>
        <p:nvSpPr>
          <p:cNvPr id="3" name="矩形 2">
            <a:extLst>
              <a:ext uri="{FF2B5EF4-FFF2-40B4-BE49-F238E27FC236}">
                <a16:creationId xmlns:a16="http://schemas.microsoft.com/office/drawing/2014/main" id="{3C2FCF9C-3A28-6049-6D84-34DD9F78D642}"/>
              </a:ext>
            </a:extLst>
          </p:cNvPr>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a:extLst>
              <a:ext uri="{FF2B5EF4-FFF2-40B4-BE49-F238E27FC236}">
                <a16:creationId xmlns:a16="http://schemas.microsoft.com/office/drawing/2014/main" id="{7FD9E620-098B-D6D5-6653-305FE3383EA2}"/>
              </a:ext>
            </a:extLst>
          </p:cNvPr>
          <p:cNvPicPr>
            <a:picLocks noChangeAspect="1"/>
          </p:cNvPicPr>
          <p:nvPr/>
        </p:nvPicPr>
        <p:blipFill>
          <a:blip r:embed="rId9"/>
          <a:stretch>
            <a:fillRect/>
          </a:stretch>
        </p:blipFill>
        <p:spPr>
          <a:xfrm>
            <a:off x="14723745" y="281887"/>
            <a:ext cx="3251835" cy="685800"/>
          </a:xfrm>
          <a:prstGeom prst="rect">
            <a:avLst/>
          </a:prstGeom>
        </p:spPr>
      </p:pic>
      <p:sp>
        <p:nvSpPr>
          <p:cNvPr id="9" name="文本框 8">
            <a:extLst>
              <a:ext uri="{FF2B5EF4-FFF2-40B4-BE49-F238E27FC236}">
                <a16:creationId xmlns:a16="http://schemas.microsoft.com/office/drawing/2014/main" id="{C1C0AEA6-156F-8062-C607-12E65D8AED3D}"/>
              </a:ext>
            </a:extLst>
          </p:cNvPr>
          <p:cNvSpPr txBox="1"/>
          <p:nvPr>
            <p:custDataLst>
              <p:tags r:id="rId4"/>
            </p:custDataLst>
          </p:nvPr>
        </p:nvSpPr>
        <p:spPr>
          <a:xfrm>
            <a:off x="1216660" y="1398905"/>
            <a:ext cx="6753225" cy="670560"/>
          </a:xfrm>
          <a:prstGeom prst="rect">
            <a:avLst/>
          </a:prstGeom>
          <a:noFill/>
        </p:spPr>
        <p:txBody>
          <a:bodyPr wrap="square" rtlCol="0">
            <a:noAutofit/>
          </a:bodyPr>
          <a:lstStyle/>
          <a:p>
            <a:r>
              <a:rPr lang="en-US" altLang="zh-CN" sz="3600" dirty="0"/>
              <a:t>2017</a:t>
            </a:r>
            <a:r>
              <a:rPr lang="zh-CN" altLang="en-US" sz="3600" dirty="0"/>
              <a:t>，</a:t>
            </a:r>
            <a:r>
              <a:rPr lang="en" altLang="zh-CN" sz="3600" dirty="0"/>
              <a:t>Attention Is All You Need</a:t>
            </a:r>
            <a:endParaRPr lang="zh-CN" altLang="en-US" sz="3300" dirty="0">
              <a:solidFill>
                <a:srgbClr val="2E3C63"/>
              </a:solidFill>
            </a:endParaRPr>
          </a:p>
        </p:txBody>
      </p:sp>
      <p:sp>
        <p:nvSpPr>
          <p:cNvPr id="3078" name="文本框 3">
            <a:extLst>
              <a:ext uri="{FF2B5EF4-FFF2-40B4-BE49-F238E27FC236}">
                <a16:creationId xmlns:a16="http://schemas.microsoft.com/office/drawing/2014/main" id="{E6D770BC-968B-E301-9518-F4817E55B190}"/>
              </a:ext>
            </a:extLst>
          </p:cNvPr>
          <p:cNvSpPr txBox="1"/>
          <p:nvPr>
            <p:custDataLst>
              <p:tags r:id="rId5"/>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02</a:t>
            </a:r>
          </a:p>
        </p:txBody>
      </p:sp>
      <p:sp>
        <p:nvSpPr>
          <p:cNvPr id="4" name="文本框 3">
            <a:extLst>
              <a:ext uri="{FF2B5EF4-FFF2-40B4-BE49-F238E27FC236}">
                <a16:creationId xmlns:a16="http://schemas.microsoft.com/office/drawing/2014/main" id="{0CDAD2A8-53E0-7771-66D9-920169E6F109}"/>
              </a:ext>
            </a:extLst>
          </p:cNvPr>
          <p:cNvSpPr txBox="1"/>
          <p:nvPr>
            <p:custDataLst>
              <p:tags r:id="rId6"/>
            </p:custDataLst>
          </p:nvPr>
        </p:nvSpPr>
        <p:spPr>
          <a:xfrm>
            <a:off x="1216343" y="258075"/>
            <a:ext cx="12663488" cy="806768"/>
          </a:xfrm>
          <a:prstGeom prst="rect">
            <a:avLst/>
          </a:prstGeom>
          <a:noFill/>
        </p:spPr>
        <p:txBody>
          <a:bodyPr wrap="square" rtlCol="0">
            <a:noAutofit/>
          </a:bodyPr>
          <a:lstStyle/>
          <a:p>
            <a:r>
              <a:rPr lang="en" altLang="zh-CN" sz="4200" dirty="0">
                <a:solidFill>
                  <a:schemeClr val="bg1"/>
                </a:solidFill>
              </a:rPr>
              <a:t>Attention</a:t>
            </a:r>
            <a:r>
              <a:rPr lang="en-US" altLang="zh-CN" sz="4200" dirty="0">
                <a:solidFill>
                  <a:schemeClr val="bg1"/>
                </a:solidFill>
              </a:rPr>
              <a:t>&amp;QKV</a:t>
            </a:r>
            <a:endParaRPr lang="zh-CN" altLang="en-US" sz="4200" dirty="0">
              <a:solidFill>
                <a:schemeClr val="bg1"/>
              </a:solidFill>
            </a:endParaRPr>
          </a:p>
        </p:txBody>
      </p:sp>
      <p:sp>
        <p:nvSpPr>
          <p:cNvPr id="10" name="文本框 9">
            <a:extLst>
              <a:ext uri="{FF2B5EF4-FFF2-40B4-BE49-F238E27FC236}">
                <a16:creationId xmlns:a16="http://schemas.microsoft.com/office/drawing/2014/main" id="{49F025DB-636E-B95B-4F49-7A53C4B49975}"/>
              </a:ext>
            </a:extLst>
          </p:cNvPr>
          <p:cNvSpPr txBox="1"/>
          <p:nvPr/>
        </p:nvSpPr>
        <p:spPr>
          <a:xfrm>
            <a:off x="1214438" y="9030087"/>
            <a:ext cx="9144000" cy="369332"/>
          </a:xfrm>
          <a:prstGeom prst="rect">
            <a:avLst/>
          </a:prstGeom>
          <a:noFill/>
        </p:spPr>
        <p:txBody>
          <a:bodyPr wrap="square">
            <a:spAutoFit/>
          </a:bodyPr>
          <a:lstStyle/>
          <a:p>
            <a:pPr algn="l" fontAlgn="base"/>
            <a:r>
              <a:rPr lang="en" altLang="zh-CN" b="0" i="0" u="none" strike="noStrike" dirty="0">
                <a:solidFill>
                  <a:srgbClr val="333333"/>
                </a:solidFill>
                <a:effectLst/>
                <a:latin typeface="Helvetica Neue" panose="02000503000000020004" pitchFamily="2" charset="0"/>
                <a:hlinkClick r:id="rId10"/>
              </a:rPr>
              <a:t>Jay Alammar</a:t>
            </a:r>
            <a:endParaRPr lang="en" altLang="zh-CN" b="0" i="0" dirty="0">
              <a:solidFill>
                <a:srgbClr val="333333"/>
              </a:solidFill>
              <a:effectLst/>
              <a:latin typeface="Helvetica Neue" panose="02000503000000020004" pitchFamily="2" charset="0"/>
            </a:endParaRPr>
          </a:p>
        </p:txBody>
      </p:sp>
      <p:pic>
        <p:nvPicPr>
          <p:cNvPr id="6" name="图片 5">
            <a:extLst>
              <a:ext uri="{FF2B5EF4-FFF2-40B4-BE49-F238E27FC236}">
                <a16:creationId xmlns:a16="http://schemas.microsoft.com/office/drawing/2014/main" id="{4FB74C5D-B2CB-7E79-A9DE-A6725784FD15}"/>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3413730" y="2297643"/>
            <a:ext cx="10466101" cy="6586040"/>
          </a:xfrm>
          <a:prstGeom prst="rect">
            <a:avLst/>
          </a:prstGeom>
        </p:spPr>
      </p:pic>
    </p:spTree>
    <p:custDataLst>
      <p:tags r:id="rId1"/>
    </p:custDataLst>
    <p:extLst>
      <p:ext uri="{BB962C8B-B14F-4D97-AF65-F5344CB8AC3E}">
        <p14:creationId xmlns:p14="http://schemas.microsoft.com/office/powerpoint/2010/main" val="1348546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A56CE9-597C-1042-A159-AD8CC6F96E64}"/>
            </a:ext>
          </a:extLst>
        </p:cNvPr>
        <p:cNvGrpSpPr/>
        <p:nvPr/>
      </p:nvGrpSpPr>
      <p:grpSpPr>
        <a:xfrm>
          <a:off x="0" y="0"/>
          <a:ext cx="0" cy="0"/>
          <a:chOff x="0" y="0"/>
          <a:chExt cx="0" cy="0"/>
        </a:xfrm>
      </p:grpSpPr>
      <p:sp>
        <p:nvSpPr>
          <p:cNvPr id="8" name="矩形 7">
            <a:extLst>
              <a:ext uri="{FF2B5EF4-FFF2-40B4-BE49-F238E27FC236}">
                <a16:creationId xmlns:a16="http://schemas.microsoft.com/office/drawing/2014/main" id="{0CB56E4A-77F4-F5DF-3B0B-30E3FAE2CF91}"/>
              </a:ext>
            </a:extLst>
          </p:cNvPr>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00">
              <a:sym typeface="+mn-ea"/>
            </a:endParaRPr>
          </a:p>
        </p:txBody>
      </p:sp>
      <p:sp>
        <p:nvSpPr>
          <p:cNvPr id="3" name="矩形 2">
            <a:extLst>
              <a:ext uri="{FF2B5EF4-FFF2-40B4-BE49-F238E27FC236}">
                <a16:creationId xmlns:a16="http://schemas.microsoft.com/office/drawing/2014/main" id="{6EDC5320-E55B-0E8C-A4E9-E4D3E3D4EF64}"/>
              </a:ext>
            </a:extLst>
          </p:cNvPr>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a:extLst>
              <a:ext uri="{FF2B5EF4-FFF2-40B4-BE49-F238E27FC236}">
                <a16:creationId xmlns:a16="http://schemas.microsoft.com/office/drawing/2014/main" id="{9697AED9-BFFB-DF85-F1F8-F18D9D77B013}"/>
              </a:ext>
            </a:extLst>
          </p:cNvPr>
          <p:cNvPicPr>
            <a:picLocks noChangeAspect="1"/>
          </p:cNvPicPr>
          <p:nvPr/>
        </p:nvPicPr>
        <p:blipFill>
          <a:blip r:embed="rId9"/>
          <a:stretch>
            <a:fillRect/>
          </a:stretch>
        </p:blipFill>
        <p:spPr>
          <a:xfrm>
            <a:off x="14723745" y="281887"/>
            <a:ext cx="3251835" cy="685800"/>
          </a:xfrm>
          <a:prstGeom prst="rect">
            <a:avLst/>
          </a:prstGeom>
        </p:spPr>
      </p:pic>
      <p:sp>
        <p:nvSpPr>
          <p:cNvPr id="9" name="文本框 8">
            <a:extLst>
              <a:ext uri="{FF2B5EF4-FFF2-40B4-BE49-F238E27FC236}">
                <a16:creationId xmlns:a16="http://schemas.microsoft.com/office/drawing/2014/main" id="{E9790D06-C61F-F9C8-F04A-07C3CBA7DC35}"/>
              </a:ext>
            </a:extLst>
          </p:cNvPr>
          <p:cNvSpPr txBox="1"/>
          <p:nvPr>
            <p:custDataLst>
              <p:tags r:id="rId4"/>
            </p:custDataLst>
          </p:nvPr>
        </p:nvSpPr>
        <p:spPr>
          <a:xfrm>
            <a:off x="1216660" y="1398905"/>
            <a:ext cx="6753225" cy="670560"/>
          </a:xfrm>
          <a:prstGeom prst="rect">
            <a:avLst/>
          </a:prstGeom>
          <a:noFill/>
        </p:spPr>
        <p:txBody>
          <a:bodyPr wrap="square" rtlCol="0">
            <a:noAutofit/>
          </a:bodyPr>
          <a:lstStyle/>
          <a:p>
            <a:r>
              <a:rPr lang="en-US" altLang="zh-CN" sz="3600" dirty="0"/>
              <a:t>2017</a:t>
            </a:r>
            <a:r>
              <a:rPr lang="zh-CN" altLang="en-US" sz="3600" dirty="0"/>
              <a:t>，</a:t>
            </a:r>
            <a:r>
              <a:rPr lang="en" altLang="zh-CN" sz="3600" dirty="0"/>
              <a:t>Attention Is All You Need</a:t>
            </a:r>
            <a:endParaRPr lang="zh-CN" altLang="en-US" sz="3300" dirty="0">
              <a:solidFill>
                <a:srgbClr val="2E3C63"/>
              </a:solidFill>
            </a:endParaRPr>
          </a:p>
        </p:txBody>
      </p:sp>
      <p:sp>
        <p:nvSpPr>
          <p:cNvPr id="3078" name="文本框 3">
            <a:extLst>
              <a:ext uri="{FF2B5EF4-FFF2-40B4-BE49-F238E27FC236}">
                <a16:creationId xmlns:a16="http://schemas.microsoft.com/office/drawing/2014/main" id="{DEAA2E21-A1B3-9008-44EE-0D09290D6786}"/>
              </a:ext>
            </a:extLst>
          </p:cNvPr>
          <p:cNvSpPr txBox="1"/>
          <p:nvPr>
            <p:custDataLst>
              <p:tags r:id="rId5"/>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02</a:t>
            </a:r>
          </a:p>
        </p:txBody>
      </p:sp>
      <p:sp>
        <p:nvSpPr>
          <p:cNvPr id="4" name="文本框 3">
            <a:extLst>
              <a:ext uri="{FF2B5EF4-FFF2-40B4-BE49-F238E27FC236}">
                <a16:creationId xmlns:a16="http://schemas.microsoft.com/office/drawing/2014/main" id="{ADD897C6-44FD-A00A-E487-EE6FD446F1A2}"/>
              </a:ext>
            </a:extLst>
          </p:cNvPr>
          <p:cNvSpPr txBox="1"/>
          <p:nvPr>
            <p:custDataLst>
              <p:tags r:id="rId6"/>
            </p:custDataLst>
          </p:nvPr>
        </p:nvSpPr>
        <p:spPr>
          <a:xfrm>
            <a:off x="1216343" y="258075"/>
            <a:ext cx="12663488" cy="806768"/>
          </a:xfrm>
          <a:prstGeom prst="rect">
            <a:avLst/>
          </a:prstGeom>
          <a:noFill/>
        </p:spPr>
        <p:txBody>
          <a:bodyPr wrap="square" rtlCol="0">
            <a:noAutofit/>
          </a:bodyPr>
          <a:lstStyle/>
          <a:p>
            <a:r>
              <a:rPr lang="en" altLang="zh-CN" sz="4200" dirty="0">
                <a:solidFill>
                  <a:schemeClr val="bg1"/>
                </a:solidFill>
              </a:rPr>
              <a:t>Attention</a:t>
            </a:r>
            <a:r>
              <a:rPr lang="en-US" altLang="zh-CN" sz="4200" dirty="0">
                <a:solidFill>
                  <a:schemeClr val="bg1"/>
                </a:solidFill>
              </a:rPr>
              <a:t>&amp;QKV</a:t>
            </a:r>
            <a:endParaRPr lang="zh-CN" altLang="en-US" sz="4200" dirty="0">
              <a:solidFill>
                <a:schemeClr val="bg1"/>
              </a:solidFill>
            </a:endParaRPr>
          </a:p>
        </p:txBody>
      </p:sp>
      <p:pic>
        <p:nvPicPr>
          <p:cNvPr id="12" name="图片 11">
            <a:extLst>
              <a:ext uri="{FF2B5EF4-FFF2-40B4-BE49-F238E27FC236}">
                <a16:creationId xmlns:a16="http://schemas.microsoft.com/office/drawing/2014/main" id="{8A687D77-98ED-70EB-7BA1-1B21A8EA4F9B}"/>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5616893" y="2435490"/>
            <a:ext cx="11574065" cy="6075535"/>
          </a:xfrm>
          <a:prstGeom prst="rect">
            <a:avLst/>
          </a:prstGeom>
        </p:spPr>
      </p:pic>
      <p:sp>
        <p:nvSpPr>
          <p:cNvPr id="5" name="文本框 4">
            <a:extLst>
              <a:ext uri="{FF2B5EF4-FFF2-40B4-BE49-F238E27FC236}">
                <a16:creationId xmlns:a16="http://schemas.microsoft.com/office/drawing/2014/main" id="{DFD09080-89ED-8474-A1D8-F0206A599847}"/>
              </a:ext>
            </a:extLst>
          </p:cNvPr>
          <p:cNvSpPr txBox="1"/>
          <p:nvPr/>
        </p:nvSpPr>
        <p:spPr>
          <a:xfrm>
            <a:off x="1214438" y="9030087"/>
            <a:ext cx="9144000" cy="369332"/>
          </a:xfrm>
          <a:prstGeom prst="rect">
            <a:avLst/>
          </a:prstGeom>
          <a:noFill/>
        </p:spPr>
        <p:txBody>
          <a:bodyPr wrap="square">
            <a:spAutoFit/>
          </a:bodyPr>
          <a:lstStyle/>
          <a:p>
            <a:pPr algn="l" fontAlgn="base"/>
            <a:r>
              <a:rPr lang="en" altLang="zh-CN" b="0" i="0" u="none" strike="noStrike" dirty="0">
                <a:solidFill>
                  <a:srgbClr val="333333"/>
                </a:solidFill>
                <a:effectLst/>
                <a:latin typeface="Helvetica Neue" panose="02000503000000020004" pitchFamily="2" charset="0"/>
                <a:hlinkClick r:id="rId11"/>
              </a:rPr>
              <a:t>Jay Alammar</a:t>
            </a:r>
            <a:endParaRPr lang="en" altLang="zh-CN" b="0" i="0" dirty="0">
              <a:solidFill>
                <a:srgbClr val="333333"/>
              </a:solidFill>
              <a:effectLst/>
              <a:latin typeface="Helvetica Neue" panose="02000503000000020004" pitchFamily="2" charset="0"/>
            </a:endParaRPr>
          </a:p>
        </p:txBody>
      </p:sp>
      <p:sp>
        <p:nvSpPr>
          <p:cNvPr id="7" name="文本框 6">
            <a:extLst>
              <a:ext uri="{FF2B5EF4-FFF2-40B4-BE49-F238E27FC236}">
                <a16:creationId xmlns:a16="http://schemas.microsoft.com/office/drawing/2014/main" id="{DAAF0C77-C316-1B04-60B3-6B6B9FA372DB}"/>
              </a:ext>
            </a:extLst>
          </p:cNvPr>
          <p:cNvSpPr txBox="1"/>
          <p:nvPr/>
        </p:nvSpPr>
        <p:spPr>
          <a:xfrm>
            <a:off x="846030" y="3006008"/>
            <a:ext cx="4770863" cy="4524315"/>
          </a:xfrm>
          <a:prstGeom prst="rect">
            <a:avLst/>
          </a:prstGeom>
          <a:noFill/>
        </p:spPr>
        <p:txBody>
          <a:bodyPr wrap="square">
            <a:spAutoFit/>
          </a:bodyPr>
          <a:lstStyle/>
          <a:p>
            <a:r>
              <a:rPr lang="en" altLang="zh-CN" sz="2400" b="0" i="0" dirty="0">
                <a:solidFill>
                  <a:srgbClr val="222222"/>
                </a:solidFill>
                <a:effectLst/>
                <a:latin typeface="Times New Roman" panose="02020603050405020304" pitchFamily="18" charset="0"/>
                <a:cs typeface="Times New Roman" panose="02020603050405020304" pitchFamily="18" charset="0"/>
              </a:rPr>
              <a:t>As we’ll see next, with multi-headed attention we have </a:t>
            </a:r>
            <a:r>
              <a:rPr lang="en" altLang="zh-CN" sz="2400" b="1" i="0" dirty="0">
                <a:solidFill>
                  <a:srgbClr val="222222"/>
                </a:solidFill>
                <a:effectLst/>
                <a:latin typeface="Times New Roman" panose="02020603050405020304" pitchFamily="18" charset="0"/>
                <a:cs typeface="Times New Roman" panose="02020603050405020304" pitchFamily="18" charset="0"/>
              </a:rPr>
              <a:t>not only one</a:t>
            </a:r>
            <a:r>
              <a:rPr lang="en" altLang="zh-CN" sz="2400" b="0" i="0" dirty="0">
                <a:solidFill>
                  <a:srgbClr val="222222"/>
                </a:solidFill>
                <a:effectLst/>
                <a:latin typeface="Times New Roman" panose="02020603050405020304" pitchFamily="18" charset="0"/>
                <a:cs typeface="Times New Roman" panose="02020603050405020304" pitchFamily="18" charset="0"/>
              </a:rPr>
              <a:t>, but multiple sets of Query/Key/Value weight matrices (the Transformer uses eight attention heads, so we end up with eight sets for each encoder/decoder). Each of these sets is randomly initialized. Then, after training, each set is used to project the input embeddings (or vectors from lower encoders/decoders) into a </a:t>
            </a:r>
            <a:r>
              <a:rPr lang="en" altLang="zh-CN" sz="2400" b="1" i="0" dirty="0">
                <a:solidFill>
                  <a:srgbClr val="222222"/>
                </a:solidFill>
                <a:effectLst/>
                <a:latin typeface="Times New Roman" panose="02020603050405020304" pitchFamily="18" charset="0"/>
                <a:cs typeface="Times New Roman" panose="02020603050405020304" pitchFamily="18" charset="0"/>
              </a:rPr>
              <a:t>different representation subspace</a:t>
            </a:r>
            <a:r>
              <a:rPr lang="en" altLang="zh-CN" sz="2400" b="0" i="0" dirty="0">
                <a:solidFill>
                  <a:srgbClr val="222222"/>
                </a:solidFill>
                <a:effectLst/>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4185140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7A1A7-C9B4-7AF8-5D7B-FE6F806E54CA}"/>
            </a:ext>
          </a:extLst>
        </p:cNvPr>
        <p:cNvGrpSpPr/>
        <p:nvPr/>
      </p:nvGrpSpPr>
      <p:grpSpPr>
        <a:xfrm>
          <a:off x="0" y="0"/>
          <a:ext cx="0" cy="0"/>
          <a:chOff x="0" y="0"/>
          <a:chExt cx="0" cy="0"/>
        </a:xfrm>
      </p:grpSpPr>
      <p:sp>
        <p:nvSpPr>
          <p:cNvPr id="8" name="矩形 7">
            <a:extLst>
              <a:ext uri="{FF2B5EF4-FFF2-40B4-BE49-F238E27FC236}">
                <a16:creationId xmlns:a16="http://schemas.microsoft.com/office/drawing/2014/main" id="{8519EDA0-67EC-DC41-5FE6-DBD30B9C743E}"/>
              </a:ext>
            </a:extLst>
          </p:cNvPr>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00">
              <a:sym typeface="+mn-ea"/>
            </a:endParaRPr>
          </a:p>
        </p:txBody>
      </p:sp>
      <p:sp>
        <p:nvSpPr>
          <p:cNvPr id="3" name="矩形 2">
            <a:extLst>
              <a:ext uri="{FF2B5EF4-FFF2-40B4-BE49-F238E27FC236}">
                <a16:creationId xmlns:a16="http://schemas.microsoft.com/office/drawing/2014/main" id="{11937049-60AD-7D9F-D0F4-C9F70E82124F}"/>
              </a:ext>
            </a:extLst>
          </p:cNvPr>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a:extLst>
              <a:ext uri="{FF2B5EF4-FFF2-40B4-BE49-F238E27FC236}">
                <a16:creationId xmlns:a16="http://schemas.microsoft.com/office/drawing/2014/main" id="{EDECB2E1-AAB3-0F74-4217-CF3C2B0DD59A}"/>
              </a:ext>
            </a:extLst>
          </p:cNvPr>
          <p:cNvPicPr>
            <a:picLocks noChangeAspect="1"/>
          </p:cNvPicPr>
          <p:nvPr/>
        </p:nvPicPr>
        <p:blipFill>
          <a:blip r:embed="rId9"/>
          <a:stretch>
            <a:fillRect/>
          </a:stretch>
        </p:blipFill>
        <p:spPr>
          <a:xfrm>
            <a:off x="14723745" y="281887"/>
            <a:ext cx="3251835" cy="685800"/>
          </a:xfrm>
          <a:prstGeom prst="rect">
            <a:avLst/>
          </a:prstGeom>
        </p:spPr>
      </p:pic>
      <p:sp>
        <p:nvSpPr>
          <p:cNvPr id="9" name="文本框 8">
            <a:extLst>
              <a:ext uri="{FF2B5EF4-FFF2-40B4-BE49-F238E27FC236}">
                <a16:creationId xmlns:a16="http://schemas.microsoft.com/office/drawing/2014/main" id="{326EEA85-B34E-2F89-985B-C937BD56CE8A}"/>
              </a:ext>
            </a:extLst>
          </p:cNvPr>
          <p:cNvSpPr txBox="1"/>
          <p:nvPr>
            <p:custDataLst>
              <p:tags r:id="rId4"/>
            </p:custDataLst>
          </p:nvPr>
        </p:nvSpPr>
        <p:spPr>
          <a:xfrm>
            <a:off x="1216660" y="1398905"/>
            <a:ext cx="6753225" cy="670560"/>
          </a:xfrm>
          <a:prstGeom prst="rect">
            <a:avLst/>
          </a:prstGeom>
          <a:noFill/>
        </p:spPr>
        <p:txBody>
          <a:bodyPr wrap="square" rtlCol="0">
            <a:noAutofit/>
          </a:bodyPr>
          <a:lstStyle/>
          <a:p>
            <a:r>
              <a:rPr lang="en-US" altLang="zh-CN" sz="3600" dirty="0"/>
              <a:t>2017</a:t>
            </a:r>
            <a:r>
              <a:rPr lang="zh-CN" altLang="en-US" sz="3600" dirty="0"/>
              <a:t>，</a:t>
            </a:r>
            <a:r>
              <a:rPr lang="en" altLang="zh-CN" sz="3600" dirty="0"/>
              <a:t>Attention Is All You Need</a:t>
            </a:r>
            <a:endParaRPr lang="zh-CN" altLang="en-US" sz="3300" dirty="0">
              <a:solidFill>
                <a:srgbClr val="2E3C63"/>
              </a:solidFill>
            </a:endParaRPr>
          </a:p>
        </p:txBody>
      </p:sp>
      <p:sp>
        <p:nvSpPr>
          <p:cNvPr id="3078" name="文本框 3">
            <a:extLst>
              <a:ext uri="{FF2B5EF4-FFF2-40B4-BE49-F238E27FC236}">
                <a16:creationId xmlns:a16="http://schemas.microsoft.com/office/drawing/2014/main" id="{C29B619B-4F8B-05C0-0785-EE5133D2EB83}"/>
              </a:ext>
            </a:extLst>
          </p:cNvPr>
          <p:cNvSpPr txBox="1"/>
          <p:nvPr>
            <p:custDataLst>
              <p:tags r:id="rId5"/>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02</a:t>
            </a:r>
          </a:p>
        </p:txBody>
      </p:sp>
      <p:sp>
        <p:nvSpPr>
          <p:cNvPr id="4" name="文本框 3">
            <a:extLst>
              <a:ext uri="{FF2B5EF4-FFF2-40B4-BE49-F238E27FC236}">
                <a16:creationId xmlns:a16="http://schemas.microsoft.com/office/drawing/2014/main" id="{3797CA10-4DCC-6C74-AF02-AE5B139E8522}"/>
              </a:ext>
            </a:extLst>
          </p:cNvPr>
          <p:cNvSpPr txBox="1"/>
          <p:nvPr>
            <p:custDataLst>
              <p:tags r:id="rId6"/>
            </p:custDataLst>
          </p:nvPr>
        </p:nvSpPr>
        <p:spPr>
          <a:xfrm>
            <a:off x="1216343" y="258075"/>
            <a:ext cx="12663488" cy="806768"/>
          </a:xfrm>
          <a:prstGeom prst="rect">
            <a:avLst/>
          </a:prstGeom>
          <a:noFill/>
        </p:spPr>
        <p:txBody>
          <a:bodyPr wrap="square" rtlCol="0">
            <a:noAutofit/>
          </a:bodyPr>
          <a:lstStyle/>
          <a:p>
            <a:r>
              <a:rPr lang="en" altLang="zh-CN" sz="4200" dirty="0">
                <a:solidFill>
                  <a:schemeClr val="bg1"/>
                </a:solidFill>
              </a:rPr>
              <a:t>Attention</a:t>
            </a:r>
            <a:r>
              <a:rPr lang="en-US" altLang="zh-CN" sz="4200" dirty="0">
                <a:solidFill>
                  <a:schemeClr val="bg1"/>
                </a:solidFill>
              </a:rPr>
              <a:t>&amp;QKV</a:t>
            </a:r>
            <a:endParaRPr lang="zh-CN" altLang="en-US" sz="4200" dirty="0">
              <a:solidFill>
                <a:schemeClr val="bg1"/>
              </a:solidFill>
            </a:endParaRPr>
          </a:p>
        </p:txBody>
      </p:sp>
      <p:pic>
        <p:nvPicPr>
          <p:cNvPr id="6" name="图片 5">
            <a:extLst>
              <a:ext uri="{FF2B5EF4-FFF2-40B4-BE49-F238E27FC236}">
                <a16:creationId xmlns:a16="http://schemas.microsoft.com/office/drawing/2014/main" id="{EFA0F348-B68E-ACD0-85F5-6CAC8E696B2F}"/>
              </a:ext>
            </a:extLst>
          </p:cNvPr>
          <p:cNvPicPr>
            <a:picLocks noChangeAspect="1"/>
          </p:cNvPicPr>
          <p:nvPr/>
        </p:nvPicPr>
        <p:blipFill>
          <a:blip r:embed="rId10">
            <a:clrChange>
              <a:clrFrom>
                <a:srgbClr val="F7F7F7"/>
              </a:clrFrom>
              <a:clrTo>
                <a:srgbClr val="F7F7F7">
                  <a:alpha val="0"/>
                </a:srgbClr>
              </a:clrTo>
            </a:clrChange>
          </a:blip>
          <a:stretch>
            <a:fillRect/>
          </a:stretch>
        </p:blipFill>
        <p:spPr>
          <a:xfrm>
            <a:off x="432397" y="2441892"/>
            <a:ext cx="8569997" cy="7008613"/>
          </a:xfrm>
          <a:prstGeom prst="rect">
            <a:avLst/>
          </a:prstGeom>
        </p:spPr>
      </p:pic>
      <p:grpSp>
        <p:nvGrpSpPr>
          <p:cNvPr id="12" name="组合 11">
            <a:extLst>
              <a:ext uri="{FF2B5EF4-FFF2-40B4-BE49-F238E27FC236}">
                <a16:creationId xmlns:a16="http://schemas.microsoft.com/office/drawing/2014/main" id="{51227444-37DD-9CAA-0394-D838A5F4CE44}"/>
              </a:ext>
            </a:extLst>
          </p:cNvPr>
          <p:cNvGrpSpPr/>
          <p:nvPr/>
        </p:nvGrpSpPr>
        <p:grpSpPr>
          <a:xfrm>
            <a:off x="9601199" y="3058290"/>
            <a:ext cx="6911789" cy="2008094"/>
            <a:chOff x="10019348" y="4480906"/>
            <a:chExt cx="6911789" cy="2008094"/>
          </a:xfrm>
        </p:grpSpPr>
        <p:sp>
          <p:nvSpPr>
            <p:cNvPr id="7" name="矩形 6">
              <a:extLst>
                <a:ext uri="{FF2B5EF4-FFF2-40B4-BE49-F238E27FC236}">
                  <a16:creationId xmlns:a16="http://schemas.microsoft.com/office/drawing/2014/main" id="{5F03A118-AFB0-E2BC-61F4-BE14892EFA97}"/>
                </a:ext>
              </a:extLst>
            </p:cNvPr>
            <p:cNvSpPr/>
            <p:nvPr/>
          </p:nvSpPr>
          <p:spPr>
            <a:xfrm>
              <a:off x="10019348" y="4480906"/>
              <a:ext cx="6911789" cy="663388"/>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9" name="组合 18">
              <a:extLst>
                <a:ext uri="{FF2B5EF4-FFF2-40B4-BE49-F238E27FC236}">
                  <a16:creationId xmlns:a16="http://schemas.microsoft.com/office/drawing/2014/main" id="{6451EC49-DD0C-365C-15DE-4E0FC04C97D0}"/>
                </a:ext>
              </a:extLst>
            </p:cNvPr>
            <p:cNvGrpSpPr/>
            <p:nvPr/>
          </p:nvGrpSpPr>
          <p:grpSpPr>
            <a:xfrm>
              <a:off x="10037278" y="6076624"/>
              <a:ext cx="6893859" cy="412376"/>
              <a:chOff x="10255624" y="3514165"/>
              <a:chExt cx="6893859" cy="412376"/>
            </a:xfrm>
            <a:solidFill>
              <a:schemeClr val="accent2"/>
            </a:solidFill>
          </p:grpSpPr>
          <p:sp>
            <p:nvSpPr>
              <p:cNvPr id="10" name="矩形 9">
                <a:extLst>
                  <a:ext uri="{FF2B5EF4-FFF2-40B4-BE49-F238E27FC236}">
                    <a16:creationId xmlns:a16="http://schemas.microsoft.com/office/drawing/2014/main" id="{183B5B5B-1994-FD65-228A-CD5A7483717F}"/>
                  </a:ext>
                </a:extLst>
              </p:cNvPr>
              <p:cNvSpPr/>
              <p:nvPr/>
            </p:nvSpPr>
            <p:spPr>
              <a:xfrm>
                <a:off x="10255624" y="3514165"/>
                <a:ext cx="681317" cy="412376"/>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BF23084C-D576-0488-FE67-55804018E21B}"/>
                  </a:ext>
                </a:extLst>
              </p:cNvPr>
              <p:cNvSpPr/>
              <p:nvPr/>
            </p:nvSpPr>
            <p:spPr>
              <a:xfrm>
                <a:off x="11143130" y="3514165"/>
                <a:ext cx="681317" cy="412376"/>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E5EDDAAF-F58A-6245-855D-533FD3F80DA7}"/>
                  </a:ext>
                </a:extLst>
              </p:cNvPr>
              <p:cNvSpPr/>
              <p:nvPr/>
            </p:nvSpPr>
            <p:spPr>
              <a:xfrm>
                <a:off x="12030636" y="3514165"/>
                <a:ext cx="681317" cy="412376"/>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28739024-FDA8-1B8B-0850-C510076E3B8E}"/>
                  </a:ext>
                </a:extLst>
              </p:cNvPr>
              <p:cNvSpPr/>
              <p:nvPr/>
            </p:nvSpPr>
            <p:spPr>
              <a:xfrm>
                <a:off x="12918142" y="3514165"/>
                <a:ext cx="681317" cy="412376"/>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C56884DC-BA74-5DC1-B258-7CC80435BC7A}"/>
                  </a:ext>
                </a:extLst>
              </p:cNvPr>
              <p:cNvSpPr/>
              <p:nvPr/>
            </p:nvSpPr>
            <p:spPr>
              <a:xfrm>
                <a:off x="13805648" y="3514165"/>
                <a:ext cx="681317" cy="412376"/>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D471E027-2F02-FD24-D856-DAD115D9105E}"/>
                  </a:ext>
                </a:extLst>
              </p:cNvPr>
              <p:cNvSpPr/>
              <p:nvPr/>
            </p:nvSpPr>
            <p:spPr>
              <a:xfrm>
                <a:off x="14693154" y="3514165"/>
                <a:ext cx="681317" cy="412376"/>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D38245C3-E6B5-BD9D-D2E9-F64AC651A16B}"/>
                  </a:ext>
                </a:extLst>
              </p:cNvPr>
              <p:cNvSpPr/>
              <p:nvPr/>
            </p:nvSpPr>
            <p:spPr>
              <a:xfrm>
                <a:off x="15580660" y="3514165"/>
                <a:ext cx="681317" cy="412376"/>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028BCB0E-A144-D933-53F3-5DE7560CFE64}"/>
                  </a:ext>
                </a:extLst>
              </p:cNvPr>
              <p:cNvSpPr/>
              <p:nvPr/>
            </p:nvSpPr>
            <p:spPr>
              <a:xfrm>
                <a:off x="16468166" y="3514165"/>
                <a:ext cx="681317" cy="412376"/>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0" name="下箭头 19">
              <a:extLst>
                <a:ext uri="{FF2B5EF4-FFF2-40B4-BE49-F238E27FC236}">
                  <a16:creationId xmlns:a16="http://schemas.microsoft.com/office/drawing/2014/main" id="{2727B989-6153-07E3-BC63-EA3536908D9D}"/>
                </a:ext>
              </a:extLst>
            </p:cNvPr>
            <p:cNvSpPr/>
            <p:nvPr/>
          </p:nvSpPr>
          <p:spPr>
            <a:xfrm>
              <a:off x="13494067" y="5260835"/>
              <a:ext cx="45719" cy="699248"/>
            </a:xfrm>
            <a:prstGeom prst="downArrow">
              <a:avLst/>
            </a:prstGeom>
            <a:ln w="76200">
              <a:solidFill>
                <a:srgbClr val="3D64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4" name="文本框 23">
            <a:extLst>
              <a:ext uri="{FF2B5EF4-FFF2-40B4-BE49-F238E27FC236}">
                <a16:creationId xmlns:a16="http://schemas.microsoft.com/office/drawing/2014/main" id="{C0C34AD4-C6E2-A8E9-2A1C-BB767F2EDAF2}"/>
              </a:ext>
            </a:extLst>
          </p:cNvPr>
          <p:cNvSpPr txBox="1"/>
          <p:nvPr/>
        </p:nvSpPr>
        <p:spPr>
          <a:xfrm>
            <a:off x="893278" y="9732004"/>
            <a:ext cx="9144000" cy="369332"/>
          </a:xfrm>
          <a:prstGeom prst="rect">
            <a:avLst/>
          </a:prstGeom>
          <a:noFill/>
        </p:spPr>
        <p:txBody>
          <a:bodyPr wrap="square">
            <a:spAutoFit/>
          </a:bodyPr>
          <a:lstStyle/>
          <a:p>
            <a:r>
              <a:rPr lang="zh-CN" altLang="en-US" dirty="0"/>
              <a:t>harvard</a:t>
            </a:r>
          </a:p>
        </p:txBody>
      </p:sp>
      <p:pic>
        <p:nvPicPr>
          <p:cNvPr id="5" name="图片 4">
            <a:extLst>
              <a:ext uri="{FF2B5EF4-FFF2-40B4-BE49-F238E27FC236}">
                <a16:creationId xmlns:a16="http://schemas.microsoft.com/office/drawing/2014/main" id="{C43390FE-232C-00D8-4F48-EF4DCF9EE448}"/>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9401487" y="5883305"/>
            <a:ext cx="7772400" cy="3047020"/>
          </a:xfrm>
          <a:prstGeom prst="rect">
            <a:avLst/>
          </a:prstGeom>
        </p:spPr>
      </p:pic>
      <p:sp>
        <p:nvSpPr>
          <p:cNvPr id="22" name="文本框 21">
            <a:extLst>
              <a:ext uri="{FF2B5EF4-FFF2-40B4-BE49-F238E27FC236}">
                <a16:creationId xmlns:a16="http://schemas.microsoft.com/office/drawing/2014/main" id="{D855E5DA-5C03-F18D-EE7E-163CCED34877}"/>
              </a:ext>
            </a:extLst>
          </p:cNvPr>
          <p:cNvSpPr txBox="1"/>
          <p:nvPr/>
        </p:nvSpPr>
        <p:spPr>
          <a:xfrm>
            <a:off x="9959787" y="2297643"/>
            <a:ext cx="9144000" cy="523220"/>
          </a:xfrm>
          <a:prstGeom prst="rect">
            <a:avLst/>
          </a:prstGeom>
          <a:noFill/>
        </p:spPr>
        <p:txBody>
          <a:bodyPr wrap="square">
            <a:spAutoFit/>
          </a:bodyPr>
          <a:lstStyle/>
          <a:p>
            <a:r>
              <a:rPr lang="en" altLang="zh-CN" sz="2800" b="1" i="0" dirty="0">
                <a:solidFill>
                  <a:srgbClr val="000000"/>
                </a:solidFill>
                <a:effectLst/>
                <a:latin typeface="Times New Roman" panose="02020603050405020304" pitchFamily="18" charset="0"/>
                <a:cs typeface="Times New Roman" panose="02020603050405020304" pitchFamily="18" charset="0"/>
              </a:rPr>
              <a:t>separate heads instead of multi-heads!</a:t>
            </a:r>
            <a:endParaRPr lang="zh-CN" altLang="en-US" sz="2800"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196459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39957-75C9-8FC3-3E37-09488C04D2F0}"/>
            </a:ext>
          </a:extLst>
        </p:cNvPr>
        <p:cNvGrpSpPr/>
        <p:nvPr/>
      </p:nvGrpSpPr>
      <p:grpSpPr>
        <a:xfrm>
          <a:off x="0" y="0"/>
          <a:ext cx="0" cy="0"/>
          <a:chOff x="0" y="0"/>
          <a:chExt cx="0" cy="0"/>
        </a:xfrm>
      </p:grpSpPr>
      <p:sp>
        <p:nvSpPr>
          <p:cNvPr id="8" name="矩形 7">
            <a:extLst>
              <a:ext uri="{FF2B5EF4-FFF2-40B4-BE49-F238E27FC236}">
                <a16:creationId xmlns:a16="http://schemas.microsoft.com/office/drawing/2014/main" id="{4DEE5D74-CE04-0DAD-4EC0-B6162058DCDC}"/>
              </a:ext>
            </a:extLst>
          </p:cNvPr>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00">
              <a:sym typeface="+mn-ea"/>
            </a:endParaRPr>
          </a:p>
        </p:txBody>
      </p:sp>
      <p:sp>
        <p:nvSpPr>
          <p:cNvPr id="3" name="矩形 2">
            <a:extLst>
              <a:ext uri="{FF2B5EF4-FFF2-40B4-BE49-F238E27FC236}">
                <a16:creationId xmlns:a16="http://schemas.microsoft.com/office/drawing/2014/main" id="{1F1BF61E-32F3-4752-873F-600D878B267A}"/>
              </a:ext>
            </a:extLst>
          </p:cNvPr>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a:extLst>
              <a:ext uri="{FF2B5EF4-FFF2-40B4-BE49-F238E27FC236}">
                <a16:creationId xmlns:a16="http://schemas.microsoft.com/office/drawing/2014/main" id="{C15080D2-8F5D-6597-5D38-C8A6A3BF3AC4}"/>
              </a:ext>
            </a:extLst>
          </p:cNvPr>
          <p:cNvPicPr>
            <a:picLocks noChangeAspect="1"/>
          </p:cNvPicPr>
          <p:nvPr/>
        </p:nvPicPr>
        <p:blipFill>
          <a:blip r:embed="rId9"/>
          <a:stretch>
            <a:fillRect/>
          </a:stretch>
        </p:blipFill>
        <p:spPr>
          <a:xfrm>
            <a:off x="14723745" y="281887"/>
            <a:ext cx="3251835" cy="685800"/>
          </a:xfrm>
          <a:prstGeom prst="rect">
            <a:avLst/>
          </a:prstGeom>
        </p:spPr>
      </p:pic>
      <p:sp>
        <p:nvSpPr>
          <p:cNvPr id="9" name="文本框 8">
            <a:extLst>
              <a:ext uri="{FF2B5EF4-FFF2-40B4-BE49-F238E27FC236}">
                <a16:creationId xmlns:a16="http://schemas.microsoft.com/office/drawing/2014/main" id="{B3163616-007C-9328-0C51-91A8738BC61A}"/>
              </a:ext>
            </a:extLst>
          </p:cNvPr>
          <p:cNvSpPr txBox="1"/>
          <p:nvPr>
            <p:custDataLst>
              <p:tags r:id="rId4"/>
            </p:custDataLst>
          </p:nvPr>
        </p:nvSpPr>
        <p:spPr>
          <a:xfrm>
            <a:off x="1216660" y="1398905"/>
            <a:ext cx="6753225" cy="670560"/>
          </a:xfrm>
          <a:prstGeom prst="rect">
            <a:avLst/>
          </a:prstGeom>
          <a:noFill/>
        </p:spPr>
        <p:txBody>
          <a:bodyPr wrap="square" rtlCol="0">
            <a:noAutofit/>
          </a:bodyPr>
          <a:lstStyle/>
          <a:p>
            <a:r>
              <a:rPr lang="en-US" altLang="zh-CN" sz="3600" dirty="0"/>
              <a:t>2017</a:t>
            </a:r>
            <a:r>
              <a:rPr lang="zh-CN" altLang="en-US" sz="3600" dirty="0"/>
              <a:t>，</a:t>
            </a:r>
            <a:r>
              <a:rPr lang="en" altLang="zh-CN" sz="3600" dirty="0"/>
              <a:t>Attention Is All You Need</a:t>
            </a:r>
            <a:endParaRPr lang="zh-CN" altLang="en-US" sz="3300" dirty="0">
              <a:solidFill>
                <a:srgbClr val="2E3C63"/>
              </a:solidFill>
            </a:endParaRPr>
          </a:p>
        </p:txBody>
      </p:sp>
      <p:sp>
        <p:nvSpPr>
          <p:cNvPr id="3078" name="文本框 3">
            <a:extLst>
              <a:ext uri="{FF2B5EF4-FFF2-40B4-BE49-F238E27FC236}">
                <a16:creationId xmlns:a16="http://schemas.microsoft.com/office/drawing/2014/main" id="{4779C8AB-B4DE-6CAC-61AC-62E9FF64E994}"/>
              </a:ext>
            </a:extLst>
          </p:cNvPr>
          <p:cNvSpPr txBox="1"/>
          <p:nvPr>
            <p:custDataLst>
              <p:tags r:id="rId5"/>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02</a:t>
            </a:r>
          </a:p>
        </p:txBody>
      </p:sp>
      <p:sp>
        <p:nvSpPr>
          <p:cNvPr id="4" name="文本框 3">
            <a:extLst>
              <a:ext uri="{FF2B5EF4-FFF2-40B4-BE49-F238E27FC236}">
                <a16:creationId xmlns:a16="http://schemas.microsoft.com/office/drawing/2014/main" id="{9130F674-6179-B3A3-4B8F-A21FA7730778}"/>
              </a:ext>
            </a:extLst>
          </p:cNvPr>
          <p:cNvSpPr txBox="1"/>
          <p:nvPr>
            <p:custDataLst>
              <p:tags r:id="rId6"/>
            </p:custDataLst>
          </p:nvPr>
        </p:nvSpPr>
        <p:spPr>
          <a:xfrm>
            <a:off x="1216343" y="258075"/>
            <a:ext cx="12663488" cy="806768"/>
          </a:xfrm>
          <a:prstGeom prst="rect">
            <a:avLst/>
          </a:prstGeom>
          <a:noFill/>
        </p:spPr>
        <p:txBody>
          <a:bodyPr wrap="square" rtlCol="0">
            <a:noAutofit/>
          </a:bodyPr>
          <a:lstStyle/>
          <a:p>
            <a:r>
              <a:rPr lang="en" altLang="zh-CN" sz="4200" dirty="0">
                <a:solidFill>
                  <a:schemeClr val="bg1"/>
                </a:solidFill>
              </a:rPr>
              <a:t>Attention</a:t>
            </a:r>
            <a:r>
              <a:rPr lang="en-US" altLang="zh-CN" sz="4200" dirty="0">
                <a:solidFill>
                  <a:schemeClr val="bg1"/>
                </a:solidFill>
              </a:rPr>
              <a:t>&amp;QKV</a:t>
            </a:r>
            <a:endParaRPr lang="zh-CN" altLang="en-US" sz="4200" dirty="0">
              <a:solidFill>
                <a:schemeClr val="bg1"/>
              </a:solidFill>
            </a:endParaRPr>
          </a:p>
        </p:txBody>
      </p:sp>
      <p:pic>
        <p:nvPicPr>
          <p:cNvPr id="1026" name="Picture 2">
            <a:extLst>
              <a:ext uri="{FF2B5EF4-FFF2-40B4-BE49-F238E27FC236}">
                <a16:creationId xmlns:a16="http://schemas.microsoft.com/office/drawing/2014/main" id="{4AC1034D-468A-C60F-28A2-1CAFB9060349}"/>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83025" y="2690323"/>
            <a:ext cx="11584042" cy="704808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14421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250D0-2FDB-2E10-7D32-A824C36DC645}"/>
            </a:ext>
          </a:extLst>
        </p:cNvPr>
        <p:cNvGrpSpPr/>
        <p:nvPr/>
      </p:nvGrpSpPr>
      <p:grpSpPr>
        <a:xfrm>
          <a:off x="0" y="0"/>
          <a:ext cx="0" cy="0"/>
          <a:chOff x="0" y="0"/>
          <a:chExt cx="0" cy="0"/>
        </a:xfrm>
      </p:grpSpPr>
      <p:sp>
        <p:nvSpPr>
          <p:cNvPr id="8" name="矩形 7">
            <a:extLst>
              <a:ext uri="{FF2B5EF4-FFF2-40B4-BE49-F238E27FC236}">
                <a16:creationId xmlns:a16="http://schemas.microsoft.com/office/drawing/2014/main" id="{33246A2F-6E9D-3D69-64EB-93D962B03AB7}"/>
              </a:ext>
            </a:extLst>
          </p:cNvPr>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00">
              <a:sym typeface="+mn-ea"/>
            </a:endParaRPr>
          </a:p>
        </p:txBody>
      </p:sp>
      <p:sp>
        <p:nvSpPr>
          <p:cNvPr id="3" name="矩形 2">
            <a:extLst>
              <a:ext uri="{FF2B5EF4-FFF2-40B4-BE49-F238E27FC236}">
                <a16:creationId xmlns:a16="http://schemas.microsoft.com/office/drawing/2014/main" id="{F214EFA2-8947-3C7D-83F1-CC88488C5108}"/>
              </a:ext>
            </a:extLst>
          </p:cNvPr>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a:extLst>
              <a:ext uri="{FF2B5EF4-FFF2-40B4-BE49-F238E27FC236}">
                <a16:creationId xmlns:a16="http://schemas.microsoft.com/office/drawing/2014/main" id="{1A9FD354-046A-706D-B547-C5DEF397343C}"/>
              </a:ext>
            </a:extLst>
          </p:cNvPr>
          <p:cNvPicPr>
            <a:picLocks noChangeAspect="1"/>
          </p:cNvPicPr>
          <p:nvPr/>
        </p:nvPicPr>
        <p:blipFill>
          <a:blip r:embed="rId9"/>
          <a:stretch>
            <a:fillRect/>
          </a:stretch>
        </p:blipFill>
        <p:spPr>
          <a:xfrm>
            <a:off x="14723745" y="281887"/>
            <a:ext cx="3251835" cy="685800"/>
          </a:xfrm>
          <a:prstGeom prst="rect">
            <a:avLst/>
          </a:prstGeom>
        </p:spPr>
      </p:pic>
      <p:sp>
        <p:nvSpPr>
          <p:cNvPr id="9" name="文本框 8">
            <a:extLst>
              <a:ext uri="{FF2B5EF4-FFF2-40B4-BE49-F238E27FC236}">
                <a16:creationId xmlns:a16="http://schemas.microsoft.com/office/drawing/2014/main" id="{71B0D29F-9981-90A3-C15D-74DB27D05E17}"/>
              </a:ext>
            </a:extLst>
          </p:cNvPr>
          <p:cNvSpPr txBox="1"/>
          <p:nvPr>
            <p:custDataLst>
              <p:tags r:id="rId4"/>
            </p:custDataLst>
          </p:nvPr>
        </p:nvSpPr>
        <p:spPr>
          <a:xfrm>
            <a:off x="1216660" y="1398905"/>
            <a:ext cx="6753225" cy="670560"/>
          </a:xfrm>
          <a:prstGeom prst="rect">
            <a:avLst/>
          </a:prstGeom>
          <a:noFill/>
        </p:spPr>
        <p:txBody>
          <a:bodyPr wrap="square" rtlCol="0">
            <a:noAutofit/>
          </a:bodyPr>
          <a:lstStyle/>
          <a:p>
            <a:r>
              <a:rPr lang="en-US" altLang="zh-CN" sz="3600" dirty="0"/>
              <a:t>2017</a:t>
            </a:r>
            <a:r>
              <a:rPr lang="zh-CN" altLang="en-US" sz="3600" dirty="0"/>
              <a:t>，</a:t>
            </a:r>
            <a:r>
              <a:rPr lang="en" altLang="zh-CN" sz="3600" dirty="0"/>
              <a:t>Attention Is All You Need</a:t>
            </a:r>
            <a:endParaRPr lang="zh-CN" altLang="en-US" sz="3300" dirty="0">
              <a:solidFill>
                <a:srgbClr val="2E3C63"/>
              </a:solidFill>
            </a:endParaRPr>
          </a:p>
        </p:txBody>
      </p:sp>
      <p:sp>
        <p:nvSpPr>
          <p:cNvPr id="3078" name="文本框 3">
            <a:extLst>
              <a:ext uri="{FF2B5EF4-FFF2-40B4-BE49-F238E27FC236}">
                <a16:creationId xmlns:a16="http://schemas.microsoft.com/office/drawing/2014/main" id="{70E7C363-AD1E-F5B4-F767-A935C10CAC27}"/>
              </a:ext>
            </a:extLst>
          </p:cNvPr>
          <p:cNvSpPr txBox="1"/>
          <p:nvPr>
            <p:custDataLst>
              <p:tags r:id="rId5"/>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02</a:t>
            </a:r>
          </a:p>
        </p:txBody>
      </p:sp>
      <p:sp>
        <p:nvSpPr>
          <p:cNvPr id="4" name="文本框 3">
            <a:extLst>
              <a:ext uri="{FF2B5EF4-FFF2-40B4-BE49-F238E27FC236}">
                <a16:creationId xmlns:a16="http://schemas.microsoft.com/office/drawing/2014/main" id="{399B173C-A41A-D430-3A85-D7CEB45E8AC1}"/>
              </a:ext>
            </a:extLst>
          </p:cNvPr>
          <p:cNvSpPr txBox="1"/>
          <p:nvPr>
            <p:custDataLst>
              <p:tags r:id="rId6"/>
            </p:custDataLst>
          </p:nvPr>
        </p:nvSpPr>
        <p:spPr>
          <a:xfrm>
            <a:off x="1216343" y="258075"/>
            <a:ext cx="12663488" cy="806768"/>
          </a:xfrm>
          <a:prstGeom prst="rect">
            <a:avLst/>
          </a:prstGeom>
          <a:noFill/>
        </p:spPr>
        <p:txBody>
          <a:bodyPr wrap="square" rtlCol="0">
            <a:noAutofit/>
          </a:bodyPr>
          <a:lstStyle/>
          <a:p>
            <a:r>
              <a:rPr lang="en" altLang="zh-CN" sz="4200" dirty="0">
                <a:solidFill>
                  <a:schemeClr val="bg1"/>
                </a:solidFill>
              </a:rPr>
              <a:t>Attention</a:t>
            </a:r>
            <a:r>
              <a:rPr lang="en-US" altLang="zh-CN" sz="4200" dirty="0">
                <a:solidFill>
                  <a:schemeClr val="bg1"/>
                </a:solidFill>
              </a:rPr>
              <a:t>&amp;QKV</a:t>
            </a:r>
            <a:endParaRPr lang="zh-CN" altLang="en-US" sz="4200" dirty="0">
              <a:solidFill>
                <a:schemeClr val="bg1"/>
              </a:solidFill>
            </a:endParaRPr>
          </a:p>
        </p:txBody>
      </p:sp>
      <p:pic>
        <p:nvPicPr>
          <p:cNvPr id="5" name="图片 4">
            <a:extLst>
              <a:ext uri="{FF2B5EF4-FFF2-40B4-BE49-F238E27FC236}">
                <a16:creationId xmlns:a16="http://schemas.microsoft.com/office/drawing/2014/main" id="{6A4B5813-29CF-026F-FF9A-E82A3CC1B357}"/>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1344295" y="2607131"/>
            <a:ext cx="9753428" cy="6282552"/>
          </a:xfrm>
          <a:prstGeom prst="rect">
            <a:avLst/>
          </a:prstGeom>
        </p:spPr>
      </p:pic>
      <p:pic>
        <p:nvPicPr>
          <p:cNvPr id="6" name="图片 5">
            <a:extLst>
              <a:ext uri="{FF2B5EF4-FFF2-40B4-BE49-F238E27FC236}">
                <a16:creationId xmlns:a16="http://schemas.microsoft.com/office/drawing/2014/main" id="{C0B6ED43-D2B3-A392-8923-C4CCFD316B3A}"/>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12475845" y="4922907"/>
            <a:ext cx="4495800" cy="825500"/>
          </a:xfrm>
          <a:prstGeom prst="rect">
            <a:avLst/>
          </a:prstGeom>
        </p:spPr>
      </p:pic>
    </p:spTree>
    <p:custDataLst>
      <p:tags r:id="rId1"/>
    </p:custDataLst>
    <p:extLst>
      <p:ext uri="{BB962C8B-B14F-4D97-AF65-F5344CB8AC3E}">
        <p14:creationId xmlns:p14="http://schemas.microsoft.com/office/powerpoint/2010/main" val="40544283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WNmMTdiZjYwYTE0N2JiZTY2ZmQwZjRkNjc0ZWQ1ZjM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2023国科大融媒体编辑部出品">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548</TotalTime>
  <Words>2742</Words>
  <Application>Microsoft Macintosh PowerPoint</Application>
  <PresentationFormat>自定义</PresentationFormat>
  <Paragraphs>321</Paragraphs>
  <Slides>27</Slides>
  <Notes>27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27</vt:i4>
      </vt:variant>
    </vt:vector>
  </HeadingPairs>
  <TitlesOfParts>
    <vt:vector size="36" baseType="lpstr">
      <vt:lpstr>Inter</vt:lpstr>
      <vt:lpstr>Arial</vt:lpstr>
      <vt:lpstr>Bauhaus 93</vt:lpstr>
      <vt:lpstr>Calibri</vt:lpstr>
      <vt:lpstr>Cambria Math</vt:lpstr>
      <vt:lpstr>Helvetica Neue</vt:lpstr>
      <vt:lpstr>Times New Roman</vt:lpstr>
      <vt:lpstr>Wingdings</vt:lpstr>
      <vt:lpstr>2023国科大融媒体编辑部出品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Dawei Zhang</cp:lastModifiedBy>
  <cp:revision>78</cp:revision>
  <dcterms:created xsi:type="dcterms:W3CDTF">2019-06-19T02:08:00Z</dcterms:created>
  <dcterms:modified xsi:type="dcterms:W3CDTF">2025-06-13T14:35:29Z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2052-12.1.0.15712</vt:lpwstr>
  </property>
  <property fmtid="{D5CDD505-2E9C-101B-9397-08002B2CF9AE}" pid="3" name="ICV">
    <vt:lpwstr>0A0D5C00FEC34F0492529B50DACF2A0D_12</vt:lpwstr>
  </property>
</Properties>
</file>